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4"/>
    <p:sldMasterId id="2147483691" r:id="rId5"/>
    <p:sldMasterId id="214748369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Inter SemiBold"/>
      <p:regular r:id="rId46"/>
      <p:bold r:id="rId47"/>
    </p:embeddedFont>
    <p:embeddedFont>
      <p:font typeface="Inter Light"/>
      <p:regular r:id="rId48"/>
      <p:bold r:id="rId49"/>
    </p:embeddedFont>
    <p:embeddedFont>
      <p:font typeface="Inter"/>
      <p:regular r:id="rId50"/>
      <p:bold r:id="rId51"/>
    </p:embeddedFont>
    <p:embeddedFont>
      <p:font typeface="Corbel"/>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InterSemiBold-regular.fntdata"/><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InterLight-regular.fntdata"/><Relationship Id="rId47" Type="http://schemas.openxmlformats.org/officeDocument/2006/relationships/font" Target="fonts/InterSemiBold-bold.fntdata"/><Relationship Id="rId49" Type="http://schemas.openxmlformats.org/officeDocument/2006/relationships/font" Target="fonts/InterLight-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Inter-bold.fntdata"/><Relationship Id="rId50" Type="http://schemas.openxmlformats.org/officeDocument/2006/relationships/font" Target="fonts/Inter-regular.fntdata"/><Relationship Id="rId53" Type="http://schemas.openxmlformats.org/officeDocument/2006/relationships/font" Target="fonts/Corbel-bold.fntdata"/><Relationship Id="rId52" Type="http://schemas.openxmlformats.org/officeDocument/2006/relationships/font" Target="fonts/Corbel-regular.fntdata"/><Relationship Id="rId11" Type="http://schemas.openxmlformats.org/officeDocument/2006/relationships/slide" Target="slides/slide4.xml"/><Relationship Id="rId55" Type="http://schemas.openxmlformats.org/officeDocument/2006/relationships/font" Target="fonts/Corbel-boldItalic.fntdata"/><Relationship Id="rId10" Type="http://schemas.openxmlformats.org/officeDocument/2006/relationships/slide" Target="slides/slide3.xml"/><Relationship Id="rId54" Type="http://schemas.openxmlformats.org/officeDocument/2006/relationships/font" Target="fonts/Corbel-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fc66383eac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g1fc66383eac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0175d22f59_0_745: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20175d22f59_0_745: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t/>
            </a:r>
            <a:endParaRPr/>
          </a:p>
        </p:txBody>
      </p:sp>
      <p:sp>
        <p:nvSpPr>
          <p:cNvPr id="272" name="Google Shape;272;g20175d22f59_0_745: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0175d22f59_0_441: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20175d22f59_0_441: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t/>
            </a:r>
            <a:endParaRPr/>
          </a:p>
        </p:txBody>
      </p:sp>
      <p:sp>
        <p:nvSpPr>
          <p:cNvPr id="281" name="Google Shape;281;g20175d22f59_0_441: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04dbef7384_0_0: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04dbef7384_0_0: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Tetragon is an agent.</a:t>
            </a:r>
            <a:endParaRPr/>
          </a:p>
          <a:p>
            <a:pPr indent="0" lvl="0" marL="0" rtl="0" algn="l">
              <a:spcBef>
                <a:spcPts val="0"/>
              </a:spcBef>
              <a:spcAft>
                <a:spcPts val="0"/>
              </a:spcAft>
              <a:buNone/>
            </a:pPr>
            <a:r>
              <a:rPr lang="en"/>
              <a:t>It can run on top of any Linux OS system. </a:t>
            </a:r>
            <a:endParaRPr/>
          </a:p>
          <a:p>
            <a:pPr indent="0" lvl="0" marL="0" rtl="0" algn="l">
              <a:spcBef>
                <a:spcPts val="0"/>
              </a:spcBef>
              <a:spcAft>
                <a:spcPts val="0"/>
              </a:spcAft>
              <a:buNone/>
            </a:pPr>
            <a:r>
              <a:rPr lang="en"/>
              <a:t>In case of Kubernetes, cloud native environment: daemonset</a:t>
            </a:r>
            <a:endParaRPr/>
          </a:p>
          <a:p>
            <a:pPr indent="0" lvl="0" marL="0" rtl="0" algn="l">
              <a:spcBef>
                <a:spcPts val="0"/>
              </a:spcBef>
              <a:spcAft>
                <a:spcPts val="0"/>
              </a:spcAft>
              <a:buNone/>
            </a:pPr>
            <a:r>
              <a:rPr lang="en"/>
              <a:t>In case of bare metal, VMs: container that mounts certain configuration files as volumes.</a:t>
            </a:r>
            <a:endParaRPr/>
          </a:p>
          <a:p>
            <a:pPr indent="0" lvl="0" marL="0" rtl="0" algn="l">
              <a:spcBef>
                <a:spcPts val="0"/>
              </a:spcBef>
              <a:spcAft>
                <a:spcPts val="0"/>
              </a:spcAft>
              <a:buNone/>
            </a:pPr>
            <a:r>
              <a:rPr lang="en"/>
              <a:t>It uses eBPF to extract Security Observability data + provide Runtime Enforcement.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 lot of layers where Tetragon can extract data from and provide enforcement.</a:t>
            </a:r>
            <a:br>
              <a:rPr lang="en"/>
            </a:br>
            <a:r>
              <a:rPr lang="en"/>
              <a:t>Starting from the low level: Data Access, File Access </a:t>
            </a:r>
            <a:endParaRPr/>
          </a:p>
          <a:p>
            <a:pPr indent="0" lvl="0" marL="0" rtl="0" algn="l">
              <a:spcBef>
                <a:spcPts val="0"/>
              </a:spcBef>
              <a:spcAft>
                <a:spcPts val="0"/>
              </a:spcAft>
              <a:buNone/>
            </a:pPr>
            <a:r>
              <a:rPr lang="en"/>
              <a:t>Network: with a variety of parsers including L7 parsers (HTTP, DNS, TLS) and L3/L4: TCP, UDP.</a:t>
            </a:r>
            <a:endParaRPr/>
          </a:p>
          <a:p>
            <a:pPr indent="0" lvl="0" marL="0" rtl="0" algn="l">
              <a:spcBef>
                <a:spcPts val="0"/>
              </a:spcBef>
              <a:spcAft>
                <a:spcPts val="0"/>
              </a:spcAft>
              <a:buNone/>
            </a:pPr>
            <a:r>
              <a:rPr lang="en"/>
              <a:t>Namespacing/namespace technology in the kernel (whether it can be network, pid, mount, utc etc) as well as capabilities, privilege access.</a:t>
            </a:r>
            <a:endParaRPr/>
          </a:p>
          <a:p>
            <a:pPr indent="0" lvl="0" marL="0" rtl="0" algn="l">
              <a:spcBef>
                <a:spcPts val="0"/>
              </a:spcBef>
              <a:spcAft>
                <a:spcPts val="0"/>
              </a:spcAft>
              <a:buNone/>
            </a:pPr>
            <a:r>
              <a:rPr lang="en"/>
              <a:t>Process execution layer, where we can observe system call (and any kernel function) activity.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Very important:</a:t>
            </a:r>
            <a:br>
              <a:rPr lang="en"/>
            </a:br>
            <a:r>
              <a:rPr lang="en"/>
              <a:t>Tetragon is transparent, doesn’t require any application or code change.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the Observability Data that we extract (JSON events) can be extracted to a log file and be integrated with many system listed above. </a:t>
            </a:r>
            <a:br>
              <a:rPr lang="en"/>
            </a:br>
            <a:r>
              <a:rPr lang="en"/>
              <a:t>SIEM: Elasticsearch, Splunk, SumoLogic, S3. =&gt; for this we use fluentd as a sidecar. So any plugin is supported that fluentd supports. But if you have your own log shipping system in place already we can integrate with that too. All the Security relevant use cases typically goes here. </a:t>
            </a:r>
            <a:endParaRPr/>
          </a:p>
          <a:p>
            <a:pPr indent="0" lvl="0" marL="0" rtl="0" algn="l">
              <a:spcBef>
                <a:spcPts val="0"/>
              </a:spcBef>
              <a:spcAft>
                <a:spcPts val="0"/>
              </a:spcAft>
              <a:buNone/>
            </a:pPr>
            <a:r>
              <a:rPr lang="en"/>
              <a:t>Metrics: Prometheus, Grafana as well as OpenTelemetry. These are the Networking use cases mostly.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Tetragon is part of the Cilium family but it can run on its own, doesn’t require Cilium to run.</a:t>
            </a:r>
            <a:endParaRPr/>
          </a:p>
        </p:txBody>
      </p:sp>
      <p:sp>
        <p:nvSpPr>
          <p:cNvPr id="288" name="Google Shape;288;g204dbef7384_0_0: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Font typeface="Arial"/>
              <a:buNone/>
            </a:pPr>
            <a:fld id="{00000000-1234-1234-1234-123412341234}" type="slidenum">
              <a:rPr lang="en" sz="900"/>
              <a:t>‹#›</a:t>
            </a:fld>
            <a:endParaRPr sz="9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0175d22f59_0_324: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g20175d22f59_0_324: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t/>
            </a:r>
            <a:endParaRPr/>
          </a:p>
        </p:txBody>
      </p:sp>
      <p:sp>
        <p:nvSpPr>
          <p:cNvPr id="296" name="Google Shape;296;g20175d22f59_0_324: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0175d22f59_0_454: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20175d22f59_0_454: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t/>
            </a:r>
            <a:endParaRPr/>
          </a:p>
        </p:txBody>
      </p:sp>
      <p:sp>
        <p:nvSpPr>
          <p:cNvPr id="311" name="Google Shape;311;g20175d22f59_0_454: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0287077743_0_600: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20287077743_0_600: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t/>
            </a:r>
            <a:endParaRPr/>
          </a:p>
        </p:txBody>
      </p:sp>
      <p:sp>
        <p:nvSpPr>
          <p:cNvPr id="377" name="Google Shape;377;g20287077743_0_600: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0287077743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0287077743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0287077743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0287077743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0287077743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0287077743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0287077743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0287077743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fc66383eac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Welcome everyone!</a:t>
            </a:r>
            <a:endParaRPr/>
          </a:p>
        </p:txBody>
      </p:sp>
      <p:sp>
        <p:nvSpPr>
          <p:cNvPr id="177" name="Google Shape;177;g1fc66383eac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0287077743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0287077743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0287077743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0287077743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0287077743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0287077743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0321e57d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0321e57d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0321e57dc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0321e57dc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0321e57dc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0321e57dc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0321e57dc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0321e57dc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0175d22f59_0_198: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g20175d22f59_0_198: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t/>
            </a:r>
            <a:endParaRPr/>
          </a:p>
        </p:txBody>
      </p:sp>
      <p:sp>
        <p:nvSpPr>
          <p:cNvPr id="641" name="Google Shape;641;g20175d22f59_0_198: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0175d22f59_0_447: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g20175d22f59_0_447: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t/>
            </a:r>
            <a:endParaRPr/>
          </a:p>
        </p:txBody>
      </p:sp>
      <p:sp>
        <p:nvSpPr>
          <p:cNvPr id="648" name="Google Shape;648;g20175d22f59_0_447: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0175d22f59_0_366: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 name="Google Shape;655;g20175d22f59_0_366: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t/>
            </a:r>
            <a:endParaRPr/>
          </a:p>
        </p:txBody>
      </p:sp>
      <p:sp>
        <p:nvSpPr>
          <p:cNvPr id="656" name="Google Shape;656;g20175d22f59_0_366: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00f9443684_0_70: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00f9443684_0_70: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is speaking today?</a:t>
            </a:r>
            <a:endParaRPr/>
          </a:p>
        </p:txBody>
      </p:sp>
      <p:sp>
        <p:nvSpPr>
          <p:cNvPr id="184" name="Google Shape;184;g200f9443684_0_70: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Font typeface="Arial"/>
              <a:buNone/>
            </a:pPr>
            <a:fld id="{00000000-1234-1234-1234-123412341234}" type="slidenum">
              <a:rPr lang="en" sz="900"/>
              <a:t>‹#›</a:t>
            </a:fld>
            <a:endParaRPr sz="9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044e7986a2_0_3: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044e7986a2_0_3: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t/>
            </a:r>
            <a:endParaRPr/>
          </a:p>
        </p:txBody>
      </p:sp>
      <p:sp>
        <p:nvSpPr>
          <p:cNvPr id="665" name="Google Shape;665;g2044e7986a2_0_3: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0175d22f59_0_380: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Google Shape;674;g20175d22f59_0_380: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t/>
            </a:r>
            <a:endParaRPr/>
          </a:p>
        </p:txBody>
      </p:sp>
      <p:sp>
        <p:nvSpPr>
          <p:cNvPr id="675" name="Google Shape;675;g20175d22f59_0_380: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0175d22f59_0_399: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 name="Google Shape;683;g20175d22f59_0_399: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rPr lang="en"/>
              <a:t>This is a screenshot But I will explain here how the events would look like.</a:t>
            </a:r>
            <a:endParaRPr/>
          </a:p>
        </p:txBody>
      </p:sp>
      <p:sp>
        <p:nvSpPr>
          <p:cNvPr id="684" name="Google Shape;684;g20175d22f59_0_399: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0175d22f59_0_391: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g20175d22f59_0_391: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298450" lvl="0" marL="457200" rtl="0" algn="l">
              <a:spcBef>
                <a:spcPts val="0"/>
              </a:spcBef>
              <a:spcAft>
                <a:spcPts val="0"/>
              </a:spcAft>
              <a:buSzPts val="1100"/>
              <a:buChar char="-"/>
            </a:pPr>
            <a:r>
              <a:rPr lang="en"/>
              <a:t>Bpftool: </a:t>
            </a:r>
            <a:endParaRPr/>
          </a:p>
          <a:p>
            <a:pPr indent="-298450" lvl="1" marL="914400" rtl="0" algn="l">
              <a:spcBef>
                <a:spcPts val="0"/>
              </a:spcBef>
              <a:spcAft>
                <a:spcPts val="0"/>
              </a:spcAft>
              <a:buSzPts val="1100"/>
              <a:buChar char="-"/>
            </a:pPr>
            <a:r>
              <a:rPr lang="en"/>
              <a:t>When cilium starts up, it needs to figure out what features are available at that kernel version, so it knows what to load. </a:t>
            </a:r>
            <a:endParaRPr/>
          </a:p>
          <a:p>
            <a:pPr indent="-298450" lvl="1" marL="914400" rtl="0" algn="l">
              <a:spcBef>
                <a:spcPts val="0"/>
              </a:spcBef>
              <a:spcAft>
                <a:spcPts val="0"/>
              </a:spcAft>
              <a:buSzPts val="1100"/>
              <a:buChar char="-"/>
            </a:pPr>
            <a:r>
              <a:rPr lang="en"/>
              <a:t>Probing different features and maps.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Listing and removing IPtable rules</a:t>
            </a:r>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lang="en">
                <a:solidFill>
                  <a:schemeClr val="dk1"/>
                </a:solidFill>
              </a:rPr>
              <a:t>Init.sh: figuring out which programs to load, which device we should load them 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Clang: compiling the BPF programs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Perv_event_alloc: event map, transferring events between userspace and the kernel. So, the userspace agent can read from it.</a:t>
            </a:r>
            <a:endParaRPr/>
          </a:p>
          <a:p>
            <a:pPr indent="-298450" lvl="1" marL="914400" rtl="0" algn="l">
              <a:spcBef>
                <a:spcPts val="0"/>
              </a:spcBef>
              <a:spcAft>
                <a:spcPts val="0"/>
              </a:spcAft>
              <a:buSzPts val="1100"/>
              <a:buChar char="-"/>
            </a:pPr>
            <a:r>
              <a:rPr lang="en"/>
              <a:t>E.g: Hubble observe </a:t>
            </a:r>
            <a:endParaRPr/>
          </a:p>
        </p:txBody>
      </p:sp>
      <p:sp>
        <p:nvSpPr>
          <p:cNvPr id="692" name="Google Shape;692;g20175d22f59_0_391: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0175d22f59_0_425: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g20175d22f59_0_425: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298450" lvl="0" marL="457200" rtl="0" algn="l">
              <a:spcBef>
                <a:spcPts val="0"/>
              </a:spcBef>
              <a:spcAft>
                <a:spcPts val="0"/>
              </a:spcAft>
              <a:buSzPts val="1100"/>
              <a:buChar char="-"/>
            </a:pPr>
            <a:r>
              <a:rPr lang="en"/>
              <a:t>Tc: </a:t>
            </a:r>
            <a:r>
              <a:rPr lang="en"/>
              <a:t>officially</a:t>
            </a:r>
            <a:r>
              <a:rPr lang="en"/>
              <a:t> traffic control (configuration tool for Linux networking, routes, interfaces, devices)</a:t>
            </a:r>
            <a:endParaRPr/>
          </a:p>
          <a:p>
            <a:pPr indent="-298450" lvl="0" marL="457200" rtl="0" algn="l">
              <a:spcBef>
                <a:spcPts val="0"/>
              </a:spcBef>
              <a:spcAft>
                <a:spcPts val="0"/>
              </a:spcAft>
              <a:buSzPts val="1100"/>
              <a:buChar char="-"/>
            </a:pPr>
            <a:r>
              <a:rPr lang="en"/>
              <a:t>This is how we load bpf program</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Every pod on the node</a:t>
            </a:r>
            <a:endParaRPr/>
          </a:p>
          <a:p>
            <a:pPr indent="-298450" lvl="0" marL="457200" rtl="0" algn="l">
              <a:spcBef>
                <a:spcPts val="0"/>
              </a:spcBef>
              <a:spcAft>
                <a:spcPts val="0"/>
              </a:spcAft>
              <a:buSzPts val="1100"/>
              <a:buChar char="-"/>
            </a:pPr>
            <a:r>
              <a:rPr lang="en"/>
              <a:t>Example: </a:t>
            </a:r>
            <a:endParaRPr/>
          </a:p>
          <a:p>
            <a:pPr indent="-298450" lvl="1" marL="914400" rtl="0" algn="l">
              <a:spcBef>
                <a:spcPts val="0"/>
              </a:spcBef>
              <a:spcAft>
                <a:spcPts val="0"/>
              </a:spcAft>
              <a:buSzPts val="1100"/>
              <a:buChar char="-"/>
            </a:pPr>
            <a:r>
              <a:rPr lang="en"/>
              <a:t>Send_drop: notify the user agent when a packet was dropped</a:t>
            </a:r>
            <a:endParaRPr/>
          </a:p>
          <a:p>
            <a:pPr indent="-298450" lvl="1" marL="914400" rtl="0" algn="l">
              <a:spcBef>
                <a:spcPts val="0"/>
              </a:spcBef>
              <a:spcAft>
                <a:spcPts val="0"/>
              </a:spcAft>
              <a:buSzPts val="1100"/>
              <a:buChar char="-"/>
            </a:pPr>
            <a:r>
              <a:rPr lang="en"/>
              <a:t>Policy_handle:</a:t>
            </a:r>
            <a:endParaRPr/>
          </a:p>
          <a:p>
            <a:pPr indent="-298450" lvl="1" marL="914400" rtl="0" algn="l">
              <a:spcBef>
                <a:spcPts val="0"/>
              </a:spcBef>
              <a:spcAft>
                <a:spcPts val="0"/>
              </a:spcAft>
              <a:buSzPts val="1100"/>
              <a:buChar char="-"/>
            </a:pPr>
            <a:r>
              <a:rPr lang="en"/>
              <a:t>Tail calls</a:t>
            </a:r>
            <a:endParaRPr/>
          </a:p>
          <a:p>
            <a:pPr indent="0" lvl="0" marL="0" rtl="0" algn="l">
              <a:spcBef>
                <a:spcPts val="0"/>
              </a:spcBef>
              <a:spcAft>
                <a:spcPts val="0"/>
              </a:spcAft>
              <a:buNone/>
            </a:pPr>
            <a:r>
              <a:t/>
            </a:r>
            <a:endParaRPr/>
          </a:p>
        </p:txBody>
      </p:sp>
      <p:sp>
        <p:nvSpPr>
          <p:cNvPr id="702" name="Google Shape;702;g20175d22f59_0_425: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0175d22f59_0_408: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0" name="Google Shape;710;g20175d22f59_0_408: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t/>
            </a:r>
            <a:endParaRPr/>
          </a:p>
        </p:txBody>
      </p:sp>
      <p:sp>
        <p:nvSpPr>
          <p:cNvPr id="711" name="Google Shape;711;g20175d22f59_0_408: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0175d22f59_0_753: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8" name="Google Shape;718;g20175d22f59_0_753: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t/>
            </a:r>
            <a:endParaRPr/>
          </a:p>
        </p:txBody>
      </p:sp>
      <p:sp>
        <p:nvSpPr>
          <p:cNvPr id="719" name="Google Shape;719;g20175d22f59_0_753: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fc66383eac_0_311: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6" name="Google Shape;726;g1fc66383eac_0_311: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t/>
            </a:r>
            <a:endParaRPr/>
          </a:p>
        </p:txBody>
      </p:sp>
      <p:sp>
        <p:nvSpPr>
          <p:cNvPr id="727" name="Google Shape;727;g1fc66383eac_0_311: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f02d84a2d6_1_2: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3" name="Google Shape;743;g1f02d84a2d6_1_2: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t/>
            </a:r>
            <a:endParaRPr/>
          </a:p>
        </p:txBody>
      </p:sp>
      <p:sp>
        <p:nvSpPr>
          <p:cNvPr id="744" name="Google Shape;744;g1f02d84a2d6_1_2: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0175d22f59_0_461: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g20175d22f59_0_461: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rPr lang="en"/>
              <a:t>I wanted to start with a background, motivation to this talk first.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already know eBPF is on the rise - already rose. Became one of the leading Linux kernel technology today.</a:t>
            </a:r>
            <a:endParaRPr/>
          </a:p>
        </p:txBody>
      </p:sp>
      <p:sp>
        <p:nvSpPr>
          <p:cNvPr id="197" name="Google Shape;197;g20175d22f59_0_461: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0175d22f59_0_526: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g20175d22f59_0_526: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rPr lang="en"/>
              <a:t>More and more projects are using it under the hood for different use cases in networking, observability, security.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Small subset of projects that are using eBPF but would give you a </a:t>
            </a:r>
            <a:r>
              <a:rPr lang="en"/>
              <a:t>glimpse of what can be done in different areas.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Networking: </a:t>
            </a:r>
            <a:endParaRPr/>
          </a:p>
          <a:p>
            <a:pPr indent="-298450" lvl="0" marL="457200" rtl="0" algn="l">
              <a:spcBef>
                <a:spcPts val="0"/>
              </a:spcBef>
              <a:spcAft>
                <a:spcPts val="0"/>
              </a:spcAft>
              <a:buSzPts val="1100"/>
              <a:buChar char="-"/>
            </a:pPr>
            <a:r>
              <a:rPr lang="en"/>
              <a:t>High performance, load balancing</a:t>
            </a:r>
            <a:endParaRPr/>
          </a:p>
          <a:p>
            <a:pPr indent="-298450" lvl="0" marL="457200" rtl="0" algn="l">
              <a:spcBef>
                <a:spcPts val="0"/>
              </a:spcBef>
              <a:spcAft>
                <a:spcPts val="0"/>
              </a:spcAft>
              <a:buSzPts val="1100"/>
              <a:buChar char="-"/>
            </a:pPr>
            <a:r>
              <a:rPr lang="en"/>
              <a:t>Modern data centers &amp; cloud native env</a:t>
            </a:r>
            <a:endParaRPr/>
          </a:p>
          <a:p>
            <a:pPr indent="-298450" lvl="0" marL="457200" rtl="0" algn="l">
              <a:spcBef>
                <a:spcPts val="0"/>
              </a:spcBef>
              <a:spcAft>
                <a:spcPts val="0"/>
              </a:spcAft>
              <a:buSzPts val="1100"/>
              <a:buChar char="-"/>
            </a:pPr>
            <a:r>
              <a:rPr b="1" lang="en"/>
              <a:t>Katran</a:t>
            </a:r>
            <a:r>
              <a:rPr lang="en"/>
              <a:t>: high performance LB from Facebook that they created to replace IPVS (other software based LB solution)</a:t>
            </a:r>
            <a:endParaRPr/>
          </a:p>
          <a:p>
            <a:pPr indent="-298450" lvl="1" marL="914400" rtl="0" algn="l">
              <a:spcBef>
                <a:spcPts val="0"/>
              </a:spcBef>
              <a:spcAft>
                <a:spcPts val="0"/>
              </a:spcAft>
              <a:buSzPts val="1100"/>
              <a:buChar char="-"/>
            </a:pPr>
            <a:r>
              <a:rPr lang="en"/>
              <a:t>Switched to eBPF =&gt; saw massive performance increase</a:t>
            </a:r>
            <a:endParaRPr/>
          </a:p>
          <a:p>
            <a:pPr indent="-298450" lvl="1" marL="914400" rtl="0" algn="l">
              <a:spcBef>
                <a:spcPts val="0"/>
              </a:spcBef>
              <a:spcAft>
                <a:spcPts val="0"/>
              </a:spcAft>
              <a:buSzPts val="1100"/>
              <a:buChar char="-"/>
            </a:pPr>
            <a:r>
              <a:rPr lang="en"/>
              <a:t>OSS =&gt; check out the repo (FB specific but good for other linux based soft. Infr. systems)</a:t>
            </a:r>
            <a:endParaRPr/>
          </a:p>
          <a:p>
            <a:pPr indent="-298450" lvl="0" marL="457200" rtl="0" algn="l">
              <a:spcBef>
                <a:spcPts val="0"/>
              </a:spcBef>
              <a:spcAft>
                <a:spcPts val="0"/>
              </a:spcAft>
              <a:buSzPts val="1100"/>
              <a:buChar char="-"/>
            </a:pPr>
            <a:r>
              <a:rPr b="1" lang="en"/>
              <a:t>Cilium</a:t>
            </a:r>
            <a:r>
              <a:rPr lang="en"/>
              <a:t>: </a:t>
            </a:r>
            <a:endParaRPr/>
          </a:p>
          <a:p>
            <a:pPr indent="-298450" lvl="1" marL="914400" rtl="0" algn="l">
              <a:spcBef>
                <a:spcPts val="0"/>
              </a:spcBef>
              <a:spcAft>
                <a:spcPts val="0"/>
              </a:spcAft>
              <a:buSzPts val="1100"/>
              <a:buChar char="-"/>
            </a:pPr>
            <a:r>
              <a:rPr lang="en"/>
              <a:t>providing networking, LB, security for K8s services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Observability:</a:t>
            </a:r>
            <a:endParaRPr/>
          </a:p>
          <a:p>
            <a:pPr indent="-298450" lvl="0" marL="457200" rtl="0" algn="l">
              <a:spcBef>
                <a:spcPts val="0"/>
              </a:spcBef>
              <a:spcAft>
                <a:spcPts val="0"/>
              </a:spcAft>
              <a:buSzPts val="1100"/>
              <a:buChar char="-"/>
            </a:pPr>
            <a:r>
              <a:rPr lang="en"/>
              <a:t>Bcc, bpftrace:</a:t>
            </a:r>
            <a:endParaRPr/>
          </a:p>
          <a:p>
            <a:pPr indent="-298450" lvl="1" marL="914400" rtl="0" algn="l">
              <a:spcBef>
                <a:spcPts val="0"/>
              </a:spcBef>
              <a:spcAft>
                <a:spcPts val="0"/>
              </a:spcAft>
              <a:buSzPts val="1100"/>
              <a:buChar char="-"/>
            </a:pPr>
            <a:r>
              <a:rPr lang="en"/>
              <a:t>Application profiling and tracing</a:t>
            </a:r>
            <a:endParaRPr/>
          </a:p>
          <a:p>
            <a:pPr indent="-298450" lvl="1" marL="914400" rtl="0" algn="l">
              <a:spcBef>
                <a:spcPts val="0"/>
              </a:spcBef>
              <a:spcAft>
                <a:spcPts val="0"/>
              </a:spcAft>
              <a:buSzPts val="1100"/>
              <a:buChar char="-"/>
            </a:pPr>
            <a:r>
              <a:rPr lang="en"/>
              <a:t>Understanding what my application is doing? Why my application is not behaving the way we expect? How many block IO calls it’s making etc.</a:t>
            </a:r>
            <a:endParaRPr/>
          </a:p>
          <a:p>
            <a:pPr indent="-298450" lvl="0" marL="457200" rtl="0" algn="l">
              <a:spcBef>
                <a:spcPts val="0"/>
              </a:spcBef>
              <a:spcAft>
                <a:spcPts val="0"/>
              </a:spcAft>
              <a:buSzPts val="1100"/>
              <a:buChar char="-"/>
            </a:pPr>
            <a:r>
              <a:rPr lang="en"/>
              <a:t>Hubble:</a:t>
            </a:r>
            <a:endParaRPr/>
          </a:p>
          <a:p>
            <a:pPr indent="-298450" lvl="1" marL="914400" rtl="0" algn="l">
              <a:spcBef>
                <a:spcPts val="0"/>
              </a:spcBef>
              <a:spcAft>
                <a:spcPts val="0"/>
              </a:spcAft>
              <a:buSzPts val="1100"/>
              <a:buChar char="-"/>
            </a:pPr>
            <a:r>
              <a:rPr lang="en"/>
              <a:t>Visibility component of Cilium</a:t>
            </a:r>
            <a:endParaRPr/>
          </a:p>
          <a:p>
            <a:pPr indent="-298450" lvl="1" marL="914400" rtl="0" algn="l">
              <a:spcBef>
                <a:spcPts val="0"/>
              </a:spcBef>
              <a:spcAft>
                <a:spcPts val="0"/>
              </a:spcAft>
              <a:buSzPts val="1100"/>
              <a:buChar char="-"/>
            </a:pPr>
            <a:r>
              <a:rPr lang="en"/>
              <a:t>Network Policy troubleshooting/audit for K8s services. Which network flows are allowed or denied by which network policy? What is the source pod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Security:</a:t>
            </a:r>
            <a:endParaRPr/>
          </a:p>
          <a:p>
            <a:pPr indent="-298450" lvl="0" marL="457200" rtl="0" algn="l">
              <a:spcBef>
                <a:spcPts val="0"/>
              </a:spcBef>
              <a:spcAft>
                <a:spcPts val="0"/>
              </a:spcAft>
              <a:buSzPts val="1100"/>
              <a:buChar char="-"/>
            </a:pPr>
            <a:r>
              <a:rPr lang="en"/>
              <a:t>We’ll deep dive into these use cases later</a:t>
            </a:r>
            <a:endParaRPr/>
          </a:p>
          <a:p>
            <a:pPr indent="-298450" lvl="0" marL="457200" rtl="0" algn="l">
              <a:spcBef>
                <a:spcPts val="0"/>
              </a:spcBef>
              <a:spcAft>
                <a:spcPts val="0"/>
              </a:spcAft>
              <a:buSzPts val="1100"/>
              <a:buChar char="-"/>
            </a:pPr>
            <a:r>
              <a:rPr lang="en"/>
              <a:t>Tetragon, Falco, Tracee, Inspektor Gadget. Applying BPF for container runtime security</a:t>
            </a:r>
            <a:endParaRPr/>
          </a:p>
          <a:p>
            <a:pPr indent="-298450" lvl="0" marL="457200" rtl="0" algn="l">
              <a:spcBef>
                <a:spcPts val="0"/>
              </a:spcBef>
              <a:spcAft>
                <a:spcPts val="0"/>
              </a:spcAft>
              <a:buSzPts val="1100"/>
              <a:buChar char="-"/>
            </a:pPr>
            <a:r>
              <a:rPr lang="en"/>
              <a:t>Inspecting kernel functions, system calls and figuring out if a malicious behaviour has happened</a:t>
            </a:r>
            <a:endParaRPr/>
          </a:p>
          <a:p>
            <a:pPr indent="-298450" lvl="0" marL="457200" rtl="0" algn="l">
              <a:spcBef>
                <a:spcPts val="0"/>
              </a:spcBef>
              <a:spcAft>
                <a:spcPts val="0"/>
              </a:spcAft>
              <a:buSzPts val="1100"/>
              <a:buChar char="-"/>
            </a:pPr>
            <a:r>
              <a:rPr lang="en"/>
              <a:t>implement least privileged policies based on the observed events =&gt; we can create profiles which describes what the application should be doing and preventing everything else</a:t>
            </a:r>
            <a:endParaRPr/>
          </a:p>
          <a:p>
            <a:pPr indent="-298450" lvl="0" marL="457200" rtl="0" algn="l">
              <a:spcBef>
                <a:spcPts val="0"/>
              </a:spcBef>
              <a:spcAft>
                <a:spcPts val="0"/>
              </a:spcAft>
              <a:buSzPts val="1100"/>
              <a:buChar char="-"/>
            </a:pPr>
            <a:r>
              <a:rPr lang="en"/>
              <a:t>BPF for preventative security =&gt; terminate on any kernel function or system call inside the kernel instead of having a userspace agent which would report it.</a:t>
            </a:r>
            <a:endParaRPr/>
          </a:p>
          <a:p>
            <a:pPr indent="0" lvl="0" marL="0" rtl="0" algn="l">
              <a:spcBef>
                <a:spcPts val="0"/>
              </a:spcBef>
              <a:spcAft>
                <a:spcPts val="0"/>
              </a:spcAft>
              <a:buNone/>
            </a:pPr>
            <a:r>
              <a:t/>
            </a:r>
            <a:endParaRPr/>
          </a:p>
        </p:txBody>
      </p:sp>
      <p:sp>
        <p:nvSpPr>
          <p:cNvPr id="204" name="Google Shape;204;g20175d22f59_0_526: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0175d22f59_0_594: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20175d22f59_0_594: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rPr lang="en"/>
              <a:t>Data Exfiltration:</a:t>
            </a:r>
            <a:endParaRPr/>
          </a:p>
          <a:p>
            <a:pPr indent="-298450" lvl="0" marL="457200" rtl="0" algn="l">
              <a:spcBef>
                <a:spcPts val="0"/>
              </a:spcBef>
              <a:spcAft>
                <a:spcPts val="0"/>
              </a:spcAft>
              <a:buSzPts val="1100"/>
              <a:buChar char="-"/>
            </a:pPr>
            <a:r>
              <a:rPr lang="en"/>
              <a:t>Security Teams can observe a </a:t>
            </a:r>
            <a:r>
              <a:rPr lang="en"/>
              <a:t>Kubernetes</a:t>
            </a:r>
            <a:r>
              <a:rPr lang="en"/>
              <a:t> namespace and figure out:</a:t>
            </a:r>
            <a:endParaRPr/>
          </a:p>
          <a:p>
            <a:pPr indent="-298450" lvl="1" marL="914400" rtl="0" algn="l">
              <a:spcBef>
                <a:spcPts val="0"/>
              </a:spcBef>
              <a:spcAft>
                <a:spcPts val="0"/>
              </a:spcAft>
              <a:buSzPts val="1100"/>
              <a:buChar char="-"/>
            </a:pPr>
            <a:r>
              <a:rPr lang="en"/>
              <a:t>which pods were the most outbound talkers in the last hour?</a:t>
            </a:r>
            <a:endParaRPr/>
          </a:p>
          <a:p>
            <a:pPr indent="-298450" lvl="1" marL="914400" rtl="0" algn="l">
              <a:spcBef>
                <a:spcPts val="0"/>
              </a:spcBef>
              <a:spcAft>
                <a:spcPts val="0"/>
              </a:spcAft>
              <a:buSzPts val="1100"/>
              <a:buChar char="-"/>
            </a:pPr>
            <a:r>
              <a:rPr lang="en"/>
              <a:t>Is it expected? </a:t>
            </a:r>
            <a:endParaRPr/>
          </a:p>
          <a:p>
            <a:pPr indent="-298450" lvl="1" marL="914400" rtl="0" algn="l">
              <a:spcBef>
                <a:spcPts val="0"/>
              </a:spcBef>
              <a:spcAft>
                <a:spcPts val="0"/>
              </a:spcAft>
              <a:buSzPts val="1100"/>
              <a:buChar char="-"/>
            </a:pPr>
            <a:r>
              <a:rPr lang="en"/>
              <a:t>Who sent out the most traffic? Can it be data exfiltration?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File Integrity Monitoring:</a:t>
            </a:r>
            <a:endParaRPr/>
          </a:p>
          <a:p>
            <a:pPr indent="-298450" lvl="0" marL="457200" rtl="0" algn="l">
              <a:spcBef>
                <a:spcPts val="0"/>
              </a:spcBef>
              <a:spcAft>
                <a:spcPts val="0"/>
              </a:spcAft>
              <a:buSzPts val="1100"/>
              <a:buChar char="-"/>
            </a:pPr>
            <a:r>
              <a:rPr lang="en"/>
              <a:t>Which workloads opened sensitive files on a certain namespace?</a:t>
            </a:r>
            <a:endParaRPr/>
          </a:p>
          <a:p>
            <a:pPr indent="-298450" lvl="1" marL="914400" rtl="0" algn="l">
              <a:spcBef>
                <a:spcPts val="0"/>
              </a:spcBef>
              <a:spcAft>
                <a:spcPts val="0"/>
              </a:spcAft>
              <a:buSzPts val="1100"/>
              <a:buChar char="-"/>
            </a:pPr>
            <a:r>
              <a:rPr lang="en"/>
              <a:t>With which binaries?</a:t>
            </a:r>
            <a:endParaRPr/>
          </a:p>
          <a:p>
            <a:pPr indent="-298450" lvl="1" marL="914400" rtl="0" algn="l">
              <a:spcBef>
                <a:spcPts val="0"/>
              </a:spcBef>
              <a:spcAft>
                <a:spcPts val="0"/>
              </a:spcAft>
              <a:buSzPts val="1100"/>
              <a:buChar char="-"/>
            </a:pPr>
            <a:r>
              <a:rPr lang="en"/>
              <a:t>Who was root when doing that?</a:t>
            </a:r>
            <a:endParaRPr/>
          </a:p>
          <a:p>
            <a:pPr indent="-298450" lvl="1" marL="914400" rtl="0" algn="l">
              <a:spcBef>
                <a:spcPts val="0"/>
              </a:spcBef>
              <a:spcAft>
                <a:spcPts val="0"/>
              </a:spcAft>
              <a:buSzPts val="1100"/>
              <a:buChar char="-"/>
            </a:pPr>
            <a:r>
              <a:rPr lang="en"/>
              <a:t>Is it even expected?</a:t>
            </a:r>
            <a:endParaRPr/>
          </a:p>
        </p:txBody>
      </p:sp>
      <p:sp>
        <p:nvSpPr>
          <p:cNvPr id="224" name="Google Shape;224;g20175d22f59_0_594: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0175d22f59_0_619: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g20175d22f59_0_619: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rPr lang="en"/>
              <a:t>Capability and namespace access.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Security Teams can monitor a certain namespace and ask questions:</a:t>
            </a:r>
            <a:endParaRPr/>
          </a:p>
          <a:p>
            <a:pPr indent="-298450" lvl="0" marL="457200" rtl="0" algn="l">
              <a:spcBef>
                <a:spcPts val="0"/>
              </a:spcBef>
              <a:spcAft>
                <a:spcPts val="0"/>
              </a:spcAft>
              <a:buSzPts val="1100"/>
              <a:buChar char="-"/>
            </a:pPr>
            <a:r>
              <a:rPr lang="en"/>
              <a:t>Which pods were running with CAP_SYS_ADMIN on my </a:t>
            </a:r>
            <a:r>
              <a:rPr lang="en"/>
              <a:t>cluster? With CAP_NET_RAW?</a:t>
            </a:r>
            <a:endParaRPr/>
          </a:p>
          <a:p>
            <a:pPr indent="-298450" lvl="1" marL="914400" rtl="0" algn="l">
              <a:spcBef>
                <a:spcPts val="0"/>
              </a:spcBef>
              <a:spcAft>
                <a:spcPts val="0"/>
              </a:spcAft>
              <a:buSzPts val="1100"/>
              <a:buChar char="-"/>
            </a:pPr>
            <a:r>
              <a:rPr lang="en"/>
              <a:t>Do we expect this?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Which pod has access to the host PID or network namespace in my cluster?</a:t>
            </a:r>
            <a:endParaRPr/>
          </a:p>
          <a:p>
            <a:pPr indent="-298450" lvl="1" marL="914400" rtl="0" algn="l">
              <a:spcBef>
                <a:spcPts val="0"/>
              </a:spcBef>
              <a:spcAft>
                <a:spcPts val="0"/>
              </a:spcAft>
              <a:buSzPts val="1100"/>
              <a:buChar char="-"/>
            </a:pPr>
            <a:r>
              <a:rPr lang="en"/>
              <a:t>Do we expect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long? Who started these pods?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just a small subset of use cases eBPF can bring to Security.</a:t>
            </a:r>
            <a:endParaRPr/>
          </a:p>
        </p:txBody>
      </p:sp>
      <p:sp>
        <p:nvSpPr>
          <p:cNvPr id="235" name="Google Shape;235;g20175d22f59_0_619: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0175d22f59_0_633: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g20175d22f59_0_633: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rPr lang="en"/>
              <a:t>eBPF became cross platform.</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It can run on Windows machine with the Windows Runtime recently</a:t>
            </a:r>
            <a:endParaRPr/>
          </a:p>
          <a:p>
            <a:pPr indent="-298450" lvl="0" marL="457200" rtl="0" algn="l">
              <a:spcBef>
                <a:spcPts val="0"/>
              </a:spcBef>
              <a:spcAft>
                <a:spcPts val="0"/>
              </a:spcAft>
              <a:buSzPts val="1100"/>
              <a:buChar char="-"/>
            </a:pPr>
            <a:r>
              <a:rPr lang="en"/>
              <a:t>It’s available on most Linux distributions</a:t>
            </a:r>
            <a:endParaRPr/>
          </a:p>
          <a:p>
            <a:pPr indent="-298450" lvl="0" marL="457200" rtl="0" algn="l">
              <a:spcBef>
                <a:spcPts val="0"/>
              </a:spcBef>
              <a:spcAft>
                <a:spcPts val="0"/>
              </a:spcAft>
              <a:buSzPts val="1100"/>
              <a:buChar char="-"/>
            </a:pPr>
            <a:r>
              <a:rPr lang="en"/>
              <a:t>The 3 major cloud providers also support it: GCP, AWS and Azure.</a:t>
            </a:r>
            <a:endParaRPr/>
          </a:p>
        </p:txBody>
      </p:sp>
      <p:sp>
        <p:nvSpPr>
          <p:cNvPr id="246" name="Google Shape;246;g20175d22f59_0_633: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0175d22f59_0_702: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g20175d22f59_0_702: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t/>
            </a:r>
            <a:endParaRPr/>
          </a:p>
        </p:txBody>
      </p:sp>
      <p:sp>
        <p:nvSpPr>
          <p:cNvPr id="263" name="Google Shape;263;g20175d22f59_0_702: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chemeClr val="lt1"/>
        </a:solidFill>
      </p:bgPr>
    </p:bg>
    <p:spTree>
      <p:nvGrpSpPr>
        <p:cNvPr id="50" name="Shape 50"/>
        <p:cNvGrpSpPr/>
        <p:nvPr/>
      </p:nvGrpSpPr>
      <p:grpSpPr>
        <a:xfrm>
          <a:off x="0" y="0"/>
          <a:ext cx="0" cy="0"/>
          <a:chOff x="0" y="0"/>
          <a:chExt cx="0" cy="0"/>
        </a:xfrm>
      </p:grpSpPr>
      <p:pic>
        <p:nvPicPr>
          <p:cNvPr descr="A picture containing logo&#10;&#10;Description automatically generated" id="51" name="Google Shape;51;p13"/>
          <p:cNvPicPr preferRelativeResize="0"/>
          <p:nvPr/>
        </p:nvPicPr>
        <p:blipFill rotWithShape="1">
          <a:blip r:embed="rId2">
            <a:alphaModFix/>
          </a:blip>
          <a:srcRect b="0" l="0" r="0" t="0"/>
          <a:stretch/>
        </p:blipFill>
        <p:spPr>
          <a:xfrm>
            <a:off x="2857" y="0"/>
            <a:ext cx="9138289"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52" name="Shape 52"/>
        <p:cNvGrpSpPr/>
        <p:nvPr/>
      </p:nvGrpSpPr>
      <p:grpSpPr>
        <a:xfrm>
          <a:off x="0" y="0"/>
          <a:ext cx="0" cy="0"/>
          <a:chOff x="0" y="0"/>
          <a:chExt cx="0" cy="0"/>
        </a:xfrm>
      </p:grpSpPr>
      <p:pic>
        <p:nvPicPr>
          <p:cNvPr descr="A picture containing text&#10;&#10;Description automatically generated" id="53" name="Google Shape;53;p14"/>
          <p:cNvPicPr preferRelativeResize="0"/>
          <p:nvPr/>
        </p:nvPicPr>
        <p:blipFill rotWithShape="1">
          <a:blip r:embed="rId2">
            <a:alphaModFix/>
          </a:blip>
          <a:srcRect b="0" l="0" r="0" t="0"/>
          <a:stretch/>
        </p:blipFill>
        <p:spPr>
          <a:xfrm>
            <a:off x="2857" y="0"/>
            <a:ext cx="9138289"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54" name="Shape 54"/>
        <p:cNvGrpSpPr/>
        <p:nvPr/>
      </p:nvGrpSpPr>
      <p:grpSpPr>
        <a:xfrm>
          <a:off x="0" y="0"/>
          <a:ext cx="0" cy="0"/>
          <a:chOff x="0" y="0"/>
          <a:chExt cx="0" cy="0"/>
        </a:xfrm>
      </p:grpSpPr>
      <p:pic>
        <p:nvPicPr>
          <p:cNvPr descr="Text&#10;&#10;Description automatically generated with medium confidence" id="55" name="Google Shape;55;p15"/>
          <p:cNvPicPr preferRelativeResize="0"/>
          <p:nvPr/>
        </p:nvPicPr>
        <p:blipFill rotWithShape="1">
          <a:blip r:embed="rId2">
            <a:alphaModFix/>
          </a:blip>
          <a:srcRect b="0" l="0" r="0" t="0"/>
          <a:stretch/>
        </p:blipFill>
        <p:spPr>
          <a:xfrm>
            <a:off x="6984289" y="106677"/>
            <a:ext cx="1822411" cy="527056"/>
          </a:xfrm>
          <a:prstGeom prst="rect">
            <a:avLst/>
          </a:prstGeom>
          <a:noFill/>
          <a:ln>
            <a:noFill/>
          </a:ln>
        </p:spPr>
      </p:pic>
      <p:pic>
        <p:nvPicPr>
          <p:cNvPr descr="A picture containing graphical user interface&#10;&#10;Description automatically generated" id="56" name="Google Shape;56;p15"/>
          <p:cNvPicPr preferRelativeResize="0"/>
          <p:nvPr/>
        </p:nvPicPr>
        <p:blipFill rotWithShape="1">
          <a:blip r:embed="rId3">
            <a:alphaModFix/>
          </a:blip>
          <a:srcRect b="0" l="0" r="0" t="0"/>
          <a:stretch/>
        </p:blipFill>
        <p:spPr>
          <a:xfrm>
            <a:off x="2857" y="0"/>
            <a:ext cx="9138289" cy="51435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lide">
  <p:cSld name="DEFAULT">
    <p:spTree>
      <p:nvGrpSpPr>
        <p:cNvPr id="57" name="Shape 5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lide 1 1">
  <p:cSld name="DEFAULT_1_1">
    <p:bg>
      <p:bgPr>
        <a:solidFill>
          <a:schemeClr val="lt1"/>
        </a:solidFill>
      </p:bgPr>
    </p:bg>
    <p:spTree>
      <p:nvGrpSpPr>
        <p:cNvPr id="58" name="Shape 58"/>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CUSTOM_1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8"/>
          <p:cNvSpPr txBox="1"/>
          <p:nvPr>
            <p:ph type="title"/>
          </p:nvPr>
        </p:nvSpPr>
        <p:spPr>
          <a:xfrm>
            <a:off x="475488" y="1856238"/>
            <a:ext cx="5599800" cy="11253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Clr>
                <a:schemeClr val="lt1"/>
              </a:buClr>
              <a:buSzPts val="2900"/>
              <a:buFont typeface="Inter SemiBold"/>
              <a:buNone/>
              <a:defRPr sz="2900">
                <a:solidFill>
                  <a:schemeClr val="lt1"/>
                </a:solidFill>
                <a:latin typeface="Inter SemiBold"/>
                <a:ea typeface="Inter SemiBold"/>
                <a:cs typeface="Inter SemiBold"/>
                <a:sym typeface="Inter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 name="Google Shape;61;p18"/>
          <p:cNvSpPr txBox="1"/>
          <p:nvPr>
            <p:ph idx="1" type="subTitle"/>
          </p:nvPr>
        </p:nvSpPr>
        <p:spPr>
          <a:xfrm>
            <a:off x="475488" y="3031238"/>
            <a:ext cx="5599800" cy="873300"/>
          </a:xfrm>
          <a:prstGeom prst="rect">
            <a:avLst/>
          </a:prstGeom>
        </p:spPr>
        <p:txBody>
          <a:bodyPr anchorCtr="0" anchor="t" bIns="91425" lIns="91425" spcFirstLastPara="1" rIns="91425" wrap="square" tIns="91425">
            <a:normAutofit/>
          </a:bodyPr>
          <a:lstStyle>
            <a:lvl1pPr lvl="0" rtl="0">
              <a:lnSpc>
                <a:spcPct val="130000"/>
              </a:lnSpc>
              <a:spcBef>
                <a:spcPts val="0"/>
              </a:spcBef>
              <a:spcAft>
                <a:spcPts val="0"/>
              </a:spcAft>
              <a:buClr>
                <a:schemeClr val="lt1"/>
              </a:buClr>
              <a:buSzPts val="1400"/>
              <a:buFont typeface="Inter"/>
              <a:buNone/>
              <a:defRPr sz="1400">
                <a:solidFill>
                  <a:schemeClr val="lt1"/>
                </a:solidFill>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chemeClr val="lt1"/>
        </a:solidFill>
      </p:bgPr>
    </p:bg>
    <p:spTree>
      <p:nvGrpSpPr>
        <p:cNvPr id="68" name="Shape 68"/>
        <p:cNvGrpSpPr/>
        <p:nvPr/>
      </p:nvGrpSpPr>
      <p:grpSpPr>
        <a:xfrm>
          <a:off x="0" y="0"/>
          <a:ext cx="0" cy="0"/>
          <a:chOff x="0" y="0"/>
          <a:chExt cx="0" cy="0"/>
        </a:xfrm>
      </p:grpSpPr>
      <p:pic>
        <p:nvPicPr>
          <p:cNvPr descr="A picture containing logo&#10;&#10;Description automatically generated" id="69" name="Google Shape;69;p20"/>
          <p:cNvPicPr preferRelativeResize="0"/>
          <p:nvPr/>
        </p:nvPicPr>
        <p:blipFill rotWithShape="1">
          <a:blip r:embed="rId2">
            <a:alphaModFix/>
          </a:blip>
          <a:srcRect b="0" l="0" r="0" t="0"/>
          <a:stretch/>
        </p:blipFill>
        <p:spPr>
          <a:xfrm>
            <a:off x="2857" y="0"/>
            <a:ext cx="9138289" cy="514350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70" name="Shape 70"/>
        <p:cNvGrpSpPr/>
        <p:nvPr/>
      </p:nvGrpSpPr>
      <p:grpSpPr>
        <a:xfrm>
          <a:off x="0" y="0"/>
          <a:ext cx="0" cy="0"/>
          <a:chOff x="0" y="0"/>
          <a:chExt cx="0" cy="0"/>
        </a:xfrm>
      </p:grpSpPr>
      <p:pic>
        <p:nvPicPr>
          <p:cNvPr descr="A picture containing text&#10;&#10;Description automatically generated" id="71" name="Google Shape;71;p21"/>
          <p:cNvPicPr preferRelativeResize="0"/>
          <p:nvPr/>
        </p:nvPicPr>
        <p:blipFill rotWithShape="1">
          <a:blip r:embed="rId2">
            <a:alphaModFix/>
          </a:blip>
          <a:srcRect b="0" l="0" r="0" t="0"/>
          <a:stretch/>
        </p:blipFill>
        <p:spPr>
          <a:xfrm>
            <a:off x="2857" y="0"/>
            <a:ext cx="9138289"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72" name="Shape 72"/>
        <p:cNvGrpSpPr/>
        <p:nvPr/>
      </p:nvGrpSpPr>
      <p:grpSpPr>
        <a:xfrm>
          <a:off x="0" y="0"/>
          <a:ext cx="0" cy="0"/>
          <a:chOff x="0" y="0"/>
          <a:chExt cx="0" cy="0"/>
        </a:xfrm>
      </p:grpSpPr>
      <p:pic>
        <p:nvPicPr>
          <p:cNvPr descr="Text&#10;&#10;Description automatically generated with medium confidence" id="73" name="Google Shape;73;p22"/>
          <p:cNvPicPr preferRelativeResize="0"/>
          <p:nvPr/>
        </p:nvPicPr>
        <p:blipFill rotWithShape="1">
          <a:blip r:embed="rId2">
            <a:alphaModFix/>
          </a:blip>
          <a:srcRect b="0" l="0" r="0" t="0"/>
          <a:stretch/>
        </p:blipFill>
        <p:spPr>
          <a:xfrm>
            <a:off x="6984289" y="106677"/>
            <a:ext cx="1822411" cy="527056"/>
          </a:xfrm>
          <a:prstGeom prst="rect">
            <a:avLst/>
          </a:prstGeom>
          <a:noFill/>
          <a:ln>
            <a:noFill/>
          </a:ln>
        </p:spPr>
      </p:pic>
      <p:pic>
        <p:nvPicPr>
          <p:cNvPr descr="A picture containing graphical user interface&#10;&#10;Description automatically generated" id="74" name="Google Shape;74;p22"/>
          <p:cNvPicPr preferRelativeResize="0"/>
          <p:nvPr/>
        </p:nvPicPr>
        <p:blipFill rotWithShape="1">
          <a:blip r:embed="rId3">
            <a:alphaModFix/>
          </a:blip>
          <a:srcRect b="0" l="0" r="0" t="0"/>
          <a:stretch/>
        </p:blipFill>
        <p:spPr>
          <a:xfrm>
            <a:off x="2857" y="0"/>
            <a:ext cx="9138289" cy="514350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sp>
        <p:nvSpPr>
          <p:cNvPr id="76" name="Google Shape;76;p23"/>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7" name="Google Shape;77;p23"/>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78" name="Google Shape;78;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9" name="Google Shape;79;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0" name="Google Shape;80;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1" name="Shape 81"/>
        <p:cNvGrpSpPr/>
        <p:nvPr/>
      </p:nvGrpSpPr>
      <p:grpSpPr>
        <a:xfrm>
          <a:off x="0" y="0"/>
          <a:ext cx="0" cy="0"/>
          <a:chOff x="0" y="0"/>
          <a:chExt cx="0" cy="0"/>
        </a:xfrm>
      </p:grpSpPr>
      <p:sp>
        <p:nvSpPr>
          <p:cNvPr id="82" name="Google Shape;82;p2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3" name="Google Shape;83;p24"/>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 name="Google Shape;84;p24"/>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5" name="Google Shape;85;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6" name="Google Shape;86;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7" name="Google Shape;87;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8" name="Shape 88"/>
        <p:cNvGrpSpPr/>
        <p:nvPr/>
      </p:nvGrpSpPr>
      <p:grpSpPr>
        <a:xfrm>
          <a:off x="0" y="0"/>
          <a:ext cx="0" cy="0"/>
          <a:chOff x="0" y="0"/>
          <a:chExt cx="0" cy="0"/>
        </a:xfrm>
      </p:grpSpPr>
      <p:sp>
        <p:nvSpPr>
          <p:cNvPr id="89" name="Google Shape;89;p25"/>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0" name="Google Shape;90;p25"/>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1" name="Google Shape;91;p25"/>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2" name="Google Shape;92;p25"/>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3" name="Google Shape;93;p25"/>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4" name="Google Shape;94;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5" name="Google Shape;95;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6" name="Google Shape;96;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 name="Shape 97"/>
        <p:cNvGrpSpPr/>
        <p:nvPr/>
      </p:nvGrpSpPr>
      <p:grpSpPr>
        <a:xfrm>
          <a:off x="0" y="0"/>
          <a:ext cx="0" cy="0"/>
          <a:chOff x="0" y="0"/>
          <a:chExt cx="0" cy="0"/>
        </a:xfrm>
      </p:grpSpPr>
      <p:sp>
        <p:nvSpPr>
          <p:cNvPr id="98" name="Google Shape;98;p2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9" name="Google Shape;99;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0" name="Google Shape;100;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1" name="Google Shape;101;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
        <p:nvSpPr>
          <p:cNvPr id="103" name="Google Shape;103;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4" name="Google Shape;104;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5" name="Google Shape;105;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6" name="Shape 106"/>
        <p:cNvGrpSpPr/>
        <p:nvPr/>
      </p:nvGrpSpPr>
      <p:grpSpPr>
        <a:xfrm>
          <a:off x="0" y="0"/>
          <a:ext cx="0" cy="0"/>
          <a:chOff x="0" y="0"/>
          <a:chExt cx="0" cy="0"/>
        </a:xfrm>
      </p:grpSpPr>
      <p:sp>
        <p:nvSpPr>
          <p:cNvPr id="107" name="Google Shape;107;p28"/>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8" name="Google Shape;108;p28"/>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09" name="Google Shape;109;p28"/>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0" name="Google Shape;110;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1" name="Google Shape;111;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2" name="Google Shape;112;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3" name="Shape 113"/>
        <p:cNvGrpSpPr/>
        <p:nvPr/>
      </p:nvGrpSpPr>
      <p:grpSpPr>
        <a:xfrm>
          <a:off x="0" y="0"/>
          <a:ext cx="0" cy="0"/>
          <a:chOff x="0" y="0"/>
          <a:chExt cx="0" cy="0"/>
        </a:xfrm>
      </p:grpSpPr>
      <p:sp>
        <p:nvSpPr>
          <p:cNvPr id="114" name="Google Shape;114;p29"/>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5" name="Google Shape;115;p29"/>
          <p:cNvSpPr/>
          <p:nvPr>
            <p:ph idx="2" type="pic"/>
          </p:nvPr>
        </p:nvSpPr>
        <p:spPr>
          <a:xfrm>
            <a:off x="3887391" y="740569"/>
            <a:ext cx="4629300" cy="3655200"/>
          </a:xfrm>
          <a:prstGeom prst="rect">
            <a:avLst/>
          </a:prstGeom>
          <a:noFill/>
          <a:ln>
            <a:noFill/>
          </a:ln>
        </p:spPr>
      </p:sp>
      <p:sp>
        <p:nvSpPr>
          <p:cNvPr id="116" name="Google Shape;116;p29"/>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7" name="Google Shape;117;p2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8" name="Google Shape;118;p2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9" name="Google Shape;119;p2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0" name="Shape 120"/>
        <p:cNvGrpSpPr/>
        <p:nvPr/>
      </p:nvGrpSpPr>
      <p:grpSpPr>
        <a:xfrm>
          <a:off x="0" y="0"/>
          <a:ext cx="0" cy="0"/>
          <a:chOff x="0" y="0"/>
          <a:chExt cx="0" cy="0"/>
        </a:xfrm>
      </p:grpSpPr>
      <p:sp>
        <p:nvSpPr>
          <p:cNvPr id="121" name="Google Shape;121;p3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2" name="Google Shape;122;p30"/>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3" name="Google Shape;123;p3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4" name="Google Shape;124;p3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5" name="Google Shape;125;p3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 name="Shape 126"/>
        <p:cNvGrpSpPr/>
        <p:nvPr/>
      </p:nvGrpSpPr>
      <p:grpSpPr>
        <a:xfrm>
          <a:off x="0" y="0"/>
          <a:ext cx="0" cy="0"/>
          <a:chOff x="0" y="0"/>
          <a:chExt cx="0" cy="0"/>
        </a:xfrm>
      </p:grpSpPr>
      <p:sp>
        <p:nvSpPr>
          <p:cNvPr id="127" name="Google Shape;127;p31"/>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8" name="Google Shape;128;p31"/>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9" name="Google Shape;129;p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0" name="Google Shape;130;p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1" name="Google Shape;131;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CUSTOM_1">
    <p:bg>
      <p:bgPr>
        <a:blipFill>
          <a:blip r:embed="rId2">
            <a:alphaModFix/>
          </a:blip>
          <a:stretch>
            <a:fillRect/>
          </a:stretch>
        </a:blipFill>
      </p:bgPr>
    </p:bg>
    <p:spTree>
      <p:nvGrpSpPr>
        <p:cNvPr id="132" name="Shape 13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lide - Header + Text + Picture">
  <p:cSld name="DEFAULT_2">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34"/>
          <p:cNvSpPr txBox="1"/>
          <p:nvPr>
            <p:ph type="title"/>
          </p:nvPr>
        </p:nvSpPr>
        <p:spPr>
          <a:xfrm>
            <a:off x="475488" y="420625"/>
            <a:ext cx="7017300" cy="951600"/>
          </a:xfrm>
          <a:prstGeom prst="rect">
            <a:avLst/>
          </a:prstGeom>
          <a:noFill/>
          <a:ln>
            <a:noFill/>
          </a:ln>
        </p:spPr>
        <p:txBody>
          <a:bodyPr anchorCtr="0" anchor="t" bIns="45725" lIns="45725" spcFirstLastPara="1" rIns="45725" wrap="square" tIns="45725">
            <a:noAutofit/>
          </a:bodyPr>
          <a:lstStyle>
            <a:lvl1pPr lvl="0" rtl="0">
              <a:lnSpc>
                <a:spcPct val="115000"/>
              </a:lnSpc>
              <a:spcBef>
                <a:spcPts val="0"/>
              </a:spcBef>
              <a:spcAft>
                <a:spcPts val="0"/>
              </a:spcAft>
              <a:buSzPts val="2300"/>
              <a:buFont typeface="Inter SemiBold"/>
              <a:buNone/>
              <a:defRPr sz="2300">
                <a:latin typeface="Inter SemiBold"/>
                <a:ea typeface="Inter SemiBold"/>
                <a:cs typeface="Inter SemiBold"/>
                <a:sym typeface="Inter SemiBold"/>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136" name="Google Shape;136;p34"/>
          <p:cNvSpPr txBox="1"/>
          <p:nvPr>
            <p:ph idx="1" type="body"/>
          </p:nvPr>
        </p:nvSpPr>
        <p:spPr>
          <a:xfrm>
            <a:off x="475488" y="1372225"/>
            <a:ext cx="3878400" cy="3143700"/>
          </a:xfrm>
          <a:prstGeom prst="rect">
            <a:avLst/>
          </a:prstGeom>
          <a:noFill/>
          <a:ln>
            <a:noFill/>
          </a:ln>
        </p:spPr>
        <p:txBody>
          <a:bodyPr anchorCtr="0" anchor="t" bIns="45725" lIns="45725" spcFirstLastPara="1" rIns="45725" wrap="square" tIns="45725">
            <a:noAutofit/>
          </a:bodyPr>
          <a:lstStyle>
            <a:lvl1pPr indent="-298450" lvl="0" marL="4572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1pPr>
            <a:lvl2pPr indent="-298450" lvl="1" marL="9144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2pPr>
            <a:lvl3pPr indent="-298450" lvl="2" marL="13716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3pPr>
            <a:lvl4pPr indent="-298450" lvl="3" marL="18288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4pPr>
            <a:lvl5pPr indent="-298450" lvl="4" marL="22860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5pPr>
            <a:lvl6pPr indent="-298450" lvl="5" marL="27432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6pPr>
            <a:lvl7pPr indent="-298450" lvl="6" marL="32004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7pPr>
            <a:lvl8pPr indent="-298450" lvl="7" marL="36576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8pPr>
            <a:lvl9pPr indent="-298450" lvl="8" marL="41148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9pPr>
          </a:lstStyle>
          <a:p/>
        </p:txBody>
      </p:sp>
      <p:sp>
        <p:nvSpPr>
          <p:cNvPr id="137" name="Google Shape;137;p34"/>
          <p:cNvSpPr/>
          <p:nvPr>
            <p:ph idx="2" type="pic"/>
          </p:nvPr>
        </p:nvSpPr>
        <p:spPr>
          <a:xfrm>
            <a:off x="4791450" y="1372225"/>
            <a:ext cx="3878400" cy="29130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lide - Large image">
  <p:cSld name="DEFAULT_2_5">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5"/>
          <p:cNvSpPr txBox="1"/>
          <p:nvPr>
            <p:ph type="title"/>
          </p:nvPr>
        </p:nvSpPr>
        <p:spPr>
          <a:xfrm>
            <a:off x="475488" y="420625"/>
            <a:ext cx="7017300" cy="951600"/>
          </a:xfrm>
          <a:prstGeom prst="rect">
            <a:avLst/>
          </a:prstGeom>
          <a:noFill/>
          <a:ln>
            <a:noFill/>
          </a:ln>
        </p:spPr>
        <p:txBody>
          <a:bodyPr anchorCtr="0" anchor="t" bIns="45725" lIns="45725" spcFirstLastPara="1" rIns="45725" wrap="square" tIns="45725">
            <a:noAutofit/>
          </a:bodyPr>
          <a:lstStyle>
            <a:lvl1pPr lvl="0" rtl="0">
              <a:lnSpc>
                <a:spcPct val="115000"/>
              </a:lnSpc>
              <a:spcBef>
                <a:spcPts val="0"/>
              </a:spcBef>
              <a:spcAft>
                <a:spcPts val="0"/>
              </a:spcAft>
              <a:buSzPts val="2300"/>
              <a:buFont typeface="Inter SemiBold"/>
              <a:buNone/>
              <a:defRPr sz="2300">
                <a:latin typeface="Inter SemiBold"/>
                <a:ea typeface="Inter SemiBold"/>
                <a:cs typeface="Inter SemiBold"/>
                <a:sym typeface="Inter SemiBold"/>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140" name="Google Shape;140;p35"/>
          <p:cNvSpPr/>
          <p:nvPr>
            <p:ph idx="2" type="pic"/>
          </p:nvPr>
        </p:nvSpPr>
        <p:spPr>
          <a:xfrm>
            <a:off x="475475" y="1422125"/>
            <a:ext cx="8194200" cy="28629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lide - Large image 1">
  <p:cSld name="DEFAULT_2_5_1">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6"/>
          <p:cNvSpPr txBox="1"/>
          <p:nvPr>
            <p:ph type="title"/>
          </p:nvPr>
        </p:nvSpPr>
        <p:spPr>
          <a:xfrm>
            <a:off x="475488" y="420625"/>
            <a:ext cx="7017300" cy="951600"/>
          </a:xfrm>
          <a:prstGeom prst="rect">
            <a:avLst/>
          </a:prstGeom>
          <a:noFill/>
          <a:ln>
            <a:noFill/>
          </a:ln>
        </p:spPr>
        <p:txBody>
          <a:bodyPr anchorCtr="0" anchor="t" bIns="45725" lIns="45725" spcFirstLastPara="1" rIns="45725" wrap="square" tIns="45725">
            <a:noAutofit/>
          </a:bodyPr>
          <a:lstStyle>
            <a:lvl1pPr lvl="0" rtl="0">
              <a:lnSpc>
                <a:spcPct val="115000"/>
              </a:lnSpc>
              <a:spcBef>
                <a:spcPts val="0"/>
              </a:spcBef>
              <a:spcAft>
                <a:spcPts val="0"/>
              </a:spcAft>
              <a:buSzPts val="2300"/>
              <a:buFont typeface="Inter SemiBold"/>
              <a:buNone/>
              <a:defRPr sz="2300">
                <a:latin typeface="Inter SemiBold"/>
                <a:ea typeface="Inter SemiBold"/>
                <a:cs typeface="Inter SemiBold"/>
                <a:sym typeface="Inter SemiBold"/>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143" name="Google Shape;143;p36"/>
          <p:cNvSpPr/>
          <p:nvPr>
            <p:ph idx="2" type="pic"/>
          </p:nvPr>
        </p:nvSpPr>
        <p:spPr>
          <a:xfrm>
            <a:off x="475475" y="1422125"/>
            <a:ext cx="3886200" cy="2625900"/>
          </a:xfrm>
          <a:prstGeom prst="rect">
            <a:avLst/>
          </a:prstGeom>
          <a:noFill/>
          <a:ln>
            <a:noFill/>
          </a:ln>
        </p:spPr>
      </p:sp>
      <p:sp>
        <p:nvSpPr>
          <p:cNvPr id="144" name="Google Shape;144;p36"/>
          <p:cNvSpPr/>
          <p:nvPr>
            <p:ph idx="3" type="pic"/>
          </p:nvPr>
        </p:nvSpPr>
        <p:spPr>
          <a:xfrm>
            <a:off x="4785500" y="1422125"/>
            <a:ext cx="3886200" cy="2625900"/>
          </a:xfrm>
          <a:prstGeom prst="rect">
            <a:avLst/>
          </a:prstGeom>
          <a:noFill/>
          <a:ln>
            <a:noFill/>
          </a:ln>
        </p:spPr>
      </p:sp>
      <p:sp>
        <p:nvSpPr>
          <p:cNvPr id="145" name="Google Shape;145;p36"/>
          <p:cNvSpPr txBox="1"/>
          <p:nvPr>
            <p:ph idx="1" type="subTitle"/>
          </p:nvPr>
        </p:nvSpPr>
        <p:spPr>
          <a:xfrm>
            <a:off x="789088" y="4168075"/>
            <a:ext cx="3259200" cy="274500"/>
          </a:xfrm>
          <a:prstGeom prst="rect">
            <a:avLst/>
          </a:prstGeom>
          <a:noFill/>
          <a:ln>
            <a:noFill/>
          </a:ln>
        </p:spPr>
        <p:txBody>
          <a:bodyPr anchorCtr="0" anchor="t" bIns="45725" lIns="45725" spcFirstLastPara="1" rIns="45725" wrap="square" tIns="45725">
            <a:noAutofit/>
          </a:bodyPr>
          <a:lstStyle>
            <a:lvl1pPr lvl="0" rtl="0" algn="ctr">
              <a:spcBef>
                <a:spcPts val="0"/>
              </a:spcBef>
              <a:spcAft>
                <a:spcPts val="0"/>
              </a:spcAft>
              <a:buSzPts val="1500"/>
              <a:buFont typeface="Inter SemiBold"/>
              <a:buNone/>
              <a:defRPr sz="1500">
                <a:latin typeface="Inter SemiBold"/>
                <a:ea typeface="Inter SemiBold"/>
                <a:cs typeface="Inter SemiBold"/>
                <a:sym typeface="Inter SemiBold"/>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146" name="Google Shape;146;p36"/>
          <p:cNvSpPr txBox="1"/>
          <p:nvPr>
            <p:ph idx="4" type="subTitle"/>
          </p:nvPr>
        </p:nvSpPr>
        <p:spPr>
          <a:xfrm>
            <a:off x="5099075" y="4168075"/>
            <a:ext cx="3259200" cy="274500"/>
          </a:xfrm>
          <a:prstGeom prst="rect">
            <a:avLst/>
          </a:prstGeom>
          <a:noFill/>
          <a:ln>
            <a:noFill/>
          </a:ln>
        </p:spPr>
        <p:txBody>
          <a:bodyPr anchorCtr="0" anchor="t" bIns="45725" lIns="45725" spcFirstLastPara="1" rIns="45725" wrap="square" tIns="45725">
            <a:noAutofit/>
          </a:bodyPr>
          <a:lstStyle>
            <a:lvl1pPr lvl="0" rtl="0" algn="ctr">
              <a:spcBef>
                <a:spcPts val="0"/>
              </a:spcBef>
              <a:spcAft>
                <a:spcPts val="0"/>
              </a:spcAft>
              <a:buSzPts val="1500"/>
              <a:buFont typeface="Inter SemiBold"/>
              <a:buNone/>
              <a:defRPr sz="1500">
                <a:latin typeface="Inter SemiBold"/>
                <a:ea typeface="Inter SemiBold"/>
                <a:cs typeface="Inter SemiBold"/>
                <a:sym typeface="Inter SemiBold"/>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lide - Header + Two columns">
  <p:cSld name="DEFAULT_2_3">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7"/>
          <p:cNvSpPr txBox="1"/>
          <p:nvPr>
            <p:ph type="title"/>
          </p:nvPr>
        </p:nvSpPr>
        <p:spPr>
          <a:xfrm>
            <a:off x="475488" y="420625"/>
            <a:ext cx="7017300" cy="951600"/>
          </a:xfrm>
          <a:prstGeom prst="rect">
            <a:avLst/>
          </a:prstGeom>
          <a:noFill/>
          <a:ln>
            <a:noFill/>
          </a:ln>
        </p:spPr>
        <p:txBody>
          <a:bodyPr anchorCtr="0" anchor="t" bIns="45725" lIns="45725" spcFirstLastPara="1" rIns="45725" wrap="square" tIns="45725">
            <a:noAutofit/>
          </a:bodyPr>
          <a:lstStyle>
            <a:lvl1pPr lvl="0" rtl="0">
              <a:lnSpc>
                <a:spcPct val="115000"/>
              </a:lnSpc>
              <a:spcBef>
                <a:spcPts val="0"/>
              </a:spcBef>
              <a:spcAft>
                <a:spcPts val="0"/>
              </a:spcAft>
              <a:buSzPts val="2300"/>
              <a:buFont typeface="Inter SemiBold"/>
              <a:buNone/>
              <a:defRPr sz="2300">
                <a:latin typeface="Inter SemiBold"/>
                <a:ea typeface="Inter SemiBold"/>
                <a:cs typeface="Inter SemiBold"/>
                <a:sym typeface="Inter SemiBold"/>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149" name="Google Shape;149;p37"/>
          <p:cNvSpPr txBox="1"/>
          <p:nvPr>
            <p:ph idx="1" type="body"/>
          </p:nvPr>
        </p:nvSpPr>
        <p:spPr>
          <a:xfrm>
            <a:off x="475488" y="1824228"/>
            <a:ext cx="3660000" cy="2432400"/>
          </a:xfrm>
          <a:prstGeom prst="rect">
            <a:avLst/>
          </a:prstGeom>
          <a:noFill/>
          <a:ln>
            <a:noFill/>
          </a:ln>
        </p:spPr>
        <p:txBody>
          <a:bodyPr anchorCtr="0" anchor="t" bIns="45725" lIns="45725" spcFirstLastPara="1" rIns="45725" wrap="square" tIns="45725">
            <a:noAutofit/>
          </a:bodyPr>
          <a:lstStyle>
            <a:lvl1pPr indent="-298450" lvl="0" marL="4572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1pPr>
            <a:lvl2pPr indent="-298450" lvl="1" marL="9144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2pPr>
            <a:lvl3pPr indent="-298450" lvl="2" marL="13716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3pPr>
            <a:lvl4pPr indent="-298450" lvl="3" marL="18288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4pPr>
            <a:lvl5pPr indent="-298450" lvl="4" marL="22860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5pPr>
            <a:lvl6pPr indent="-298450" lvl="5" marL="27432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6pPr>
            <a:lvl7pPr indent="-298450" lvl="6" marL="32004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7pPr>
            <a:lvl8pPr indent="-298450" lvl="7" marL="36576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8pPr>
            <a:lvl9pPr indent="-298450" lvl="8" marL="41148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9pPr>
          </a:lstStyle>
          <a:p/>
        </p:txBody>
      </p:sp>
      <p:sp>
        <p:nvSpPr>
          <p:cNvPr id="150" name="Google Shape;150;p37"/>
          <p:cNvSpPr txBox="1"/>
          <p:nvPr>
            <p:ph idx="2" type="subTitle"/>
          </p:nvPr>
        </p:nvSpPr>
        <p:spPr>
          <a:xfrm>
            <a:off x="475487" y="1417325"/>
            <a:ext cx="3660000" cy="336900"/>
          </a:xfrm>
          <a:prstGeom prst="rect">
            <a:avLst/>
          </a:prstGeom>
          <a:noFill/>
          <a:ln>
            <a:noFill/>
          </a:ln>
        </p:spPr>
        <p:txBody>
          <a:bodyPr anchorCtr="0" anchor="t" bIns="45725" lIns="45725" spcFirstLastPara="1" rIns="45725" wrap="square" tIns="45725">
            <a:noAutofit/>
          </a:bodyPr>
          <a:lstStyle>
            <a:lvl1pPr lvl="0" rtl="0">
              <a:spcBef>
                <a:spcPts val="0"/>
              </a:spcBef>
              <a:spcAft>
                <a:spcPts val="0"/>
              </a:spcAft>
              <a:buSzPts val="1500"/>
              <a:buFont typeface="Inter SemiBold"/>
              <a:buNone/>
              <a:defRPr sz="1500">
                <a:latin typeface="Inter SemiBold"/>
                <a:ea typeface="Inter SemiBold"/>
                <a:cs typeface="Inter SemiBold"/>
                <a:sym typeface="Inter SemiBold"/>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151" name="Google Shape;151;p37"/>
          <p:cNvSpPr txBox="1"/>
          <p:nvPr>
            <p:ph idx="3" type="body"/>
          </p:nvPr>
        </p:nvSpPr>
        <p:spPr>
          <a:xfrm>
            <a:off x="4896612" y="1824228"/>
            <a:ext cx="3660000" cy="2432400"/>
          </a:xfrm>
          <a:prstGeom prst="rect">
            <a:avLst/>
          </a:prstGeom>
          <a:noFill/>
          <a:ln>
            <a:noFill/>
          </a:ln>
        </p:spPr>
        <p:txBody>
          <a:bodyPr anchorCtr="0" anchor="t" bIns="45725" lIns="45725" spcFirstLastPara="1" rIns="45725" wrap="square" tIns="45725">
            <a:noAutofit/>
          </a:bodyPr>
          <a:lstStyle>
            <a:lvl1pPr indent="-298450" lvl="0" marL="4572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1pPr>
            <a:lvl2pPr indent="-298450" lvl="1" marL="9144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2pPr>
            <a:lvl3pPr indent="-298450" lvl="2" marL="13716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3pPr>
            <a:lvl4pPr indent="-298450" lvl="3" marL="18288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4pPr>
            <a:lvl5pPr indent="-298450" lvl="4" marL="22860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5pPr>
            <a:lvl6pPr indent="-298450" lvl="5" marL="27432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6pPr>
            <a:lvl7pPr indent="-298450" lvl="6" marL="32004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7pPr>
            <a:lvl8pPr indent="-298450" lvl="7" marL="36576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8pPr>
            <a:lvl9pPr indent="-298450" lvl="8" marL="4114800" rtl="0">
              <a:lnSpc>
                <a:spcPct val="130000"/>
              </a:lnSpc>
              <a:spcBef>
                <a:spcPts val="0"/>
              </a:spcBef>
              <a:spcAft>
                <a:spcPts val="0"/>
              </a:spcAft>
              <a:buSzPts val="1100"/>
              <a:buFont typeface="Inter Light"/>
              <a:buChar char="■"/>
              <a:defRPr sz="1100">
                <a:latin typeface="Inter Light"/>
                <a:ea typeface="Inter Light"/>
                <a:cs typeface="Inter Light"/>
                <a:sym typeface="Inter Light"/>
              </a:defRPr>
            </a:lvl9pPr>
          </a:lstStyle>
          <a:p/>
        </p:txBody>
      </p:sp>
      <p:sp>
        <p:nvSpPr>
          <p:cNvPr id="152" name="Google Shape;152;p37"/>
          <p:cNvSpPr txBox="1"/>
          <p:nvPr>
            <p:ph idx="4" type="subTitle"/>
          </p:nvPr>
        </p:nvSpPr>
        <p:spPr>
          <a:xfrm>
            <a:off x="4896612" y="1417325"/>
            <a:ext cx="3660000" cy="336900"/>
          </a:xfrm>
          <a:prstGeom prst="rect">
            <a:avLst/>
          </a:prstGeom>
          <a:noFill/>
          <a:ln>
            <a:noFill/>
          </a:ln>
        </p:spPr>
        <p:txBody>
          <a:bodyPr anchorCtr="0" anchor="t" bIns="45725" lIns="45725" spcFirstLastPara="1" rIns="45725" wrap="square" tIns="45725">
            <a:noAutofit/>
          </a:bodyPr>
          <a:lstStyle>
            <a:lvl1pPr lvl="0" rtl="0">
              <a:spcBef>
                <a:spcPts val="0"/>
              </a:spcBef>
              <a:spcAft>
                <a:spcPts val="0"/>
              </a:spcAft>
              <a:buSzPts val="1500"/>
              <a:buFont typeface="Inter SemiBold"/>
              <a:buNone/>
              <a:defRPr sz="1500">
                <a:latin typeface="Inter SemiBold"/>
                <a:ea typeface="Inter SemiBold"/>
                <a:cs typeface="Inter SemiBold"/>
                <a:sym typeface="Inter SemiBold"/>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lide - Header + Large text">
  <p:cSld name="DEFAULT_2_2">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38"/>
          <p:cNvSpPr txBox="1"/>
          <p:nvPr>
            <p:ph type="title"/>
          </p:nvPr>
        </p:nvSpPr>
        <p:spPr>
          <a:xfrm>
            <a:off x="475488" y="420625"/>
            <a:ext cx="7017300" cy="951600"/>
          </a:xfrm>
          <a:prstGeom prst="rect">
            <a:avLst/>
          </a:prstGeom>
          <a:noFill/>
          <a:ln>
            <a:noFill/>
          </a:ln>
        </p:spPr>
        <p:txBody>
          <a:bodyPr anchorCtr="0" anchor="t" bIns="45725" lIns="45725" spcFirstLastPara="1" rIns="45725" wrap="square" tIns="45725">
            <a:noAutofit/>
          </a:bodyPr>
          <a:lstStyle>
            <a:lvl1pPr lvl="0" rtl="0">
              <a:lnSpc>
                <a:spcPct val="115000"/>
              </a:lnSpc>
              <a:spcBef>
                <a:spcPts val="0"/>
              </a:spcBef>
              <a:spcAft>
                <a:spcPts val="0"/>
              </a:spcAft>
              <a:buSzPts val="2300"/>
              <a:buFont typeface="Inter SemiBold"/>
              <a:buNone/>
              <a:defRPr sz="2300">
                <a:latin typeface="Inter SemiBold"/>
                <a:ea typeface="Inter SemiBold"/>
                <a:cs typeface="Inter SemiBold"/>
                <a:sym typeface="Inter SemiBold"/>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155" name="Google Shape;155;p38"/>
          <p:cNvSpPr txBox="1"/>
          <p:nvPr>
            <p:ph idx="1" type="body"/>
          </p:nvPr>
        </p:nvSpPr>
        <p:spPr>
          <a:xfrm>
            <a:off x="475488" y="1372225"/>
            <a:ext cx="7490400" cy="3166500"/>
          </a:xfrm>
          <a:prstGeom prst="rect">
            <a:avLst/>
          </a:prstGeom>
          <a:noFill/>
          <a:ln>
            <a:noFill/>
          </a:ln>
        </p:spPr>
        <p:txBody>
          <a:bodyPr anchorCtr="0" anchor="t" bIns="45725" lIns="45725" spcFirstLastPara="1" rIns="45725" wrap="square" tIns="45725">
            <a:noAutofit/>
          </a:bodyPr>
          <a:lstStyle>
            <a:lvl1pPr indent="-323850" lvl="0" marL="457200" rtl="0">
              <a:lnSpc>
                <a:spcPct val="130000"/>
              </a:lnSpc>
              <a:spcBef>
                <a:spcPts val="0"/>
              </a:spcBef>
              <a:spcAft>
                <a:spcPts val="0"/>
              </a:spcAft>
              <a:buSzPts val="1500"/>
              <a:buFont typeface="Inter Light"/>
              <a:buChar char="●"/>
              <a:defRPr sz="1500">
                <a:latin typeface="Inter Light"/>
                <a:ea typeface="Inter Light"/>
                <a:cs typeface="Inter Light"/>
                <a:sym typeface="Inter Light"/>
              </a:defRPr>
            </a:lvl1pPr>
            <a:lvl2pPr indent="-323850" lvl="1" marL="914400" rtl="0">
              <a:lnSpc>
                <a:spcPct val="130000"/>
              </a:lnSpc>
              <a:spcBef>
                <a:spcPts val="0"/>
              </a:spcBef>
              <a:spcAft>
                <a:spcPts val="0"/>
              </a:spcAft>
              <a:buSzPts val="1500"/>
              <a:buFont typeface="Inter Light"/>
              <a:buChar char="○"/>
              <a:defRPr sz="1500">
                <a:latin typeface="Inter Light"/>
                <a:ea typeface="Inter Light"/>
                <a:cs typeface="Inter Light"/>
                <a:sym typeface="Inter Light"/>
              </a:defRPr>
            </a:lvl2pPr>
            <a:lvl3pPr indent="-323850" lvl="2" marL="1371600" rtl="0">
              <a:lnSpc>
                <a:spcPct val="130000"/>
              </a:lnSpc>
              <a:spcBef>
                <a:spcPts val="0"/>
              </a:spcBef>
              <a:spcAft>
                <a:spcPts val="0"/>
              </a:spcAft>
              <a:buSzPts val="1500"/>
              <a:buFont typeface="Inter Light"/>
              <a:buChar char="■"/>
              <a:defRPr sz="1500">
                <a:latin typeface="Inter Light"/>
                <a:ea typeface="Inter Light"/>
                <a:cs typeface="Inter Light"/>
                <a:sym typeface="Inter Light"/>
              </a:defRPr>
            </a:lvl3pPr>
            <a:lvl4pPr indent="-323850" lvl="3" marL="1828800" rtl="0">
              <a:lnSpc>
                <a:spcPct val="130000"/>
              </a:lnSpc>
              <a:spcBef>
                <a:spcPts val="0"/>
              </a:spcBef>
              <a:spcAft>
                <a:spcPts val="0"/>
              </a:spcAft>
              <a:buSzPts val="1500"/>
              <a:buFont typeface="Inter Light"/>
              <a:buChar char="●"/>
              <a:defRPr sz="1500">
                <a:latin typeface="Inter Light"/>
                <a:ea typeface="Inter Light"/>
                <a:cs typeface="Inter Light"/>
                <a:sym typeface="Inter Light"/>
              </a:defRPr>
            </a:lvl4pPr>
            <a:lvl5pPr indent="-323850" lvl="4" marL="2286000" rtl="0">
              <a:lnSpc>
                <a:spcPct val="130000"/>
              </a:lnSpc>
              <a:spcBef>
                <a:spcPts val="0"/>
              </a:spcBef>
              <a:spcAft>
                <a:spcPts val="0"/>
              </a:spcAft>
              <a:buSzPts val="1500"/>
              <a:buFont typeface="Inter Light"/>
              <a:buChar char="○"/>
              <a:defRPr sz="1500">
                <a:latin typeface="Inter Light"/>
                <a:ea typeface="Inter Light"/>
                <a:cs typeface="Inter Light"/>
                <a:sym typeface="Inter Light"/>
              </a:defRPr>
            </a:lvl5pPr>
            <a:lvl6pPr indent="-323850" lvl="5" marL="2743200" rtl="0">
              <a:lnSpc>
                <a:spcPct val="130000"/>
              </a:lnSpc>
              <a:spcBef>
                <a:spcPts val="0"/>
              </a:spcBef>
              <a:spcAft>
                <a:spcPts val="0"/>
              </a:spcAft>
              <a:buSzPts val="1500"/>
              <a:buFont typeface="Inter Light"/>
              <a:buChar char="■"/>
              <a:defRPr sz="1500">
                <a:latin typeface="Inter Light"/>
                <a:ea typeface="Inter Light"/>
                <a:cs typeface="Inter Light"/>
                <a:sym typeface="Inter Light"/>
              </a:defRPr>
            </a:lvl6pPr>
            <a:lvl7pPr indent="-323850" lvl="6" marL="3200400" rtl="0">
              <a:lnSpc>
                <a:spcPct val="130000"/>
              </a:lnSpc>
              <a:spcBef>
                <a:spcPts val="0"/>
              </a:spcBef>
              <a:spcAft>
                <a:spcPts val="0"/>
              </a:spcAft>
              <a:buSzPts val="1500"/>
              <a:buFont typeface="Inter Light"/>
              <a:buChar char="●"/>
              <a:defRPr sz="1500">
                <a:latin typeface="Inter Light"/>
                <a:ea typeface="Inter Light"/>
                <a:cs typeface="Inter Light"/>
                <a:sym typeface="Inter Light"/>
              </a:defRPr>
            </a:lvl7pPr>
            <a:lvl8pPr indent="-323850" lvl="7" marL="3657600" rtl="0">
              <a:lnSpc>
                <a:spcPct val="130000"/>
              </a:lnSpc>
              <a:spcBef>
                <a:spcPts val="0"/>
              </a:spcBef>
              <a:spcAft>
                <a:spcPts val="0"/>
              </a:spcAft>
              <a:buSzPts val="1500"/>
              <a:buFont typeface="Inter Light"/>
              <a:buChar char="○"/>
              <a:defRPr sz="1500">
                <a:latin typeface="Inter Light"/>
                <a:ea typeface="Inter Light"/>
                <a:cs typeface="Inter Light"/>
                <a:sym typeface="Inter Light"/>
              </a:defRPr>
            </a:lvl8pPr>
            <a:lvl9pPr indent="-323850" lvl="8" marL="4114800" rtl="0">
              <a:lnSpc>
                <a:spcPct val="130000"/>
              </a:lnSpc>
              <a:spcBef>
                <a:spcPts val="0"/>
              </a:spcBef>
              <a:spcAft>
                <a:spcPts val="0"/>
              </a:spcAft>
              <a:buSzPts val="1500"/>
              <a:buFont typeface="Inter Light"/>
              <a:buChar char="■"/>
              <a:defRPr sz="1500">
                <a:latin typeface="Inter Light"/>
                <a:ea typeface="Inter Light"/>
                <a:cs typeface="Inter Light"/>
                <a:sym typeface="Inter Light"/>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lide - Header + Numbered text">
  <p:cSld name="DEFAULT_2_2_1">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39"/>
          <p:cNvSpPr txBox="1"/>
          <p:nvPr>
            <p:ph type="title"/>
          </p:nvPr>
        </p:nvSpPr>
        <p:spPr>
          <a:xfrm>
            <a:off x="475488" y="420625"/>
            <a:ext cx="7017300" cy="951600"/>
          </a:xfrm>
          <a:prstGeom prst="rect">
            <a:avLst/>
          </a:prstGeom>
          <a:noFill/>
          <a:ln>
            <a:noFill/>
          </a:ln>
        </p:spPr>
        <p:txBody>
          <a:bodyPr anchorCtr="0" anchor="t" bIns="45725" lIns="45725" spcFirstLastPara="1" rIns="45725" wrap="square" tIns="45725">
            <a:noAutofit/>
          </a:bodyPr>
          <a:lstStyle>
            <a:lvl1pPr lvl="0" rtl="0">
              <a:lnSpc>
                <a:spcPct val="115000"/>
              </a:lnSpc>
              <a:spcBef>
                <a:spcPts val="0"/>
              </a:spcBef>
              <a:spcAft>
                <a:spcPts val="0"/>
              </a:spcAft>
              <a:buSzPts val="2300"/>
              <a:buFont typeface="Inter SemiBold"/>
              <a:buNone/>
              <a:defRPr sz="2300">
                <a:latin typeface="Inter SemiBold"/>
                <a:ea typeface="Inter SemiBold"/>
                <a:cs typeface="Inter SemiBold"/>
                <a:sym typeface="Inter SemiBold"/>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158" name="Google Shape;158;p39"/>
          <p:cNvSpPr txBox="1"/>
          <p:nvPr>
            <p:ph idx="1" type="body"/>
          </p:nvPr>
        </p:nvSpPr>
        <p:spPr>
          <a:xfrm>
            <a:off x="475488" y="1372225"/>
            <a:ext cx="7490400" cy="3166500"/>
          </a:xfrm>
          <a:prstGeom prst="rect">
            <a:avLst/>
          </a:prstGeom>
          <a:noFill/>
          <a:ln>
            <a:noFill/>
          </a:ln>
        </p:spPr>
        <p:txBody>
          <a:bodyPr anchorCtr="0" anchor="t" bIns="45725" lIns="45725" spcFirstLastPara="1" rIns="45725" wrap="square" tIns="45725">
            <a:noAutofit/>
          </a:bodyPr>
          <a:lstStyle>
            <a:lvl1pPr indent="-323850" lvl="0" marL="457200" rtl="0">
              <a:lnSpc>
                <a:spcPct val="130000"/>
              </a:lnSpc>
              <a:spcBef>
                <a:spcPts val="0"/>
              </a:spcBef>
              <a:spcAft>
                <a:spcPts val="0"/>
              </a:spcAft>
              <a:buSzPts val="1500"/>
              <a:buFont typeface="Inter Light"/>
              <a:buChar char="●"/>
              <a:defRPr sz="1500">
                <a:latin typeface="Inter Light"/>
                <a:ea typeface="Inter Light"/>
                <a:cs typeface="Inter Light"/>
                <a:sym typeface="Inter Light"/>
              </a:defRPr>
            </a:lvl1pPr>
            <a:lvl2pPr indent="-323850" lvl="1" marL="914400" rtl="0">
              <a:lnSpc>
                <a:spcPct val="130000"/>
              </a:lnSpc>
              <a:spcBef>
                <a:spcPts val="0"/>
              </a:spcBef>
              <a:spcAft>
                <a:spcPts val="0"/>
              </a:spcAft>
              <a:buSzPts val="1500"/>
              <a:buFont typeface="Inter Light"/>
              <a:buChar char="○"/>
              <a:defRPr sz="1500">
                <a:latin typeface="Inter Light"/>
                <a:ea typeface="Inter Light"/>
                <a:cs typeface="Inter Light"/>
                <a:sym typeface="Inter Light"/>
              </a:defRPr>
            </a:lvl2pPr>
            <a:lvl3pPr indent="-323850" lvl="2" marL="1371600" rtl="0">
              <a:lnSpc>
                <a:spcPct val="130000"/>
              </a:lnSpc>
              <a:spcBef>
                <a:spcPts val="0"/>
              </a:spcBef>
              <a:spcAft>
                <a:spcPts val="0"/>
              </a:spcAft>
              <a:buSzPts val="1500"/>
              <a:buFont typeface="Inter Light"/>
              <a:buChar char="■"/>
              <a:defRPr sz="1500">
                <a:latin typeface="Inter Light"/>
                <a:ea typeface="Inter Light"/>
                <a:cs typeface="Inter Light"/>
                <a:sym typeface="Inter Light"/>
              </a:defRPr>
            </a:lvl3pPr>
            <a:lvl4pPr indent="-323850" lvl="3" marL="1828800" rtl="0">
              <a:lnSpc>
                <a:spcPct val="130000"/>
              </a:lnSpc>
              <a:spcBef>
                <a:spcPts val="0"/>
              </a:spcBef>
              <a:spcAft>
                <a:spcPts val="0"/>
              </a:spcAft>
              <a:buSzPts val="1500"/>
              <a:buFont typeface="Inter Light"/>
              <a:buChar char="●"/>
              <a:defRPr sz="1500">
                <a:latin typeface="Inter Light"/>
                <a:ea typeface="Inter Light"/>
                <a:cs typeface="Inter Light"/>
                <a:sym typeface="Inter Light"/>
              </a:defRPr>
            </a:lvl4pPr>
            <a:lvl5pPr indent="-323850" lvl="4" marL="2286000" rtl="0">
              <a:lnSpc>
                <a:spcPct val="130000"/>
              </a:lnSpc>
              <a:spcBef>
                <a:spcPts val="0"/>
              </a:spcBef>
              <a:spcAft>
                <a:spcPts val="0"/>
              </a:spcAft>
              <a:buSzPts val="1500"/>
              <a:buFont typeface="Inter Light"/>
              <a:buChar char="○"/>
              <a:defRPr sz="1500">
                <a:latin typeface="Inter Light"/>
                <a:ea typeface="Inter Light"/>
                <a:cs typeface="Inter Light"/>
                <a:sym typeface="Inter Light"/>
              </a:defRPr>
            </a:lvl5pPr>
            <a:lvl6pPr indent="-323850" lvl="5" marL="2743200" rtl="0">
              <a:lnSpc>
                <a:spcPct val="130000"/>
              </a:lnSpc>
              <a:spcBef>
                <a:spcPts val="0"/>
              </a:spcBef>
              <a:spcAft>
                <a:spcPts val="0"/>
              </a:spcAft>
              <a:buSzPts val="1500"/>
              <a:buFont typeface="Inter Light"/>
              <a:buChar char="■"/>
              <a:defRPr sz="1500">
                <a:latin typeface="Inter Light"/>
                <a:ea typeface="Inter Light"/>
                <a:cs typeface="Inter Light"/>
                <a:sym typeface="Inter Light"/>
              </a:defRPr>
            </a:lvl6pPr>
            <a:lvl7pPr indent="-323850" lvl="6" marL="3200400" rtl="0">
              <a:lnSpc>
                <a:spcPct val="130000"/>
              </a:lnSpc>
              <a:spcBef>
                <a:spcPts val="0"/>
              </a:spcBef>
              <a:spcAft>
                <a:spcPts val="0"/>
              </a:spcAft>
              <a:buSzPts val="1500"/>
              <a:buFont typeface="Inter Light"/>
              <a:buChar char="●"/>
              <a:defRPr sz="1500">
                <a:latin typeface="Inter Light"/>
                <a:ea typeface="Inter Light"/>
                <a:cs typeface="Inter Light"/>
                <a:sym typeface="Inter Light"/>
              </a:defRPr>
            </a:lvl7pPr>
            <a:lvl8pPr indent="-323850" lvl="7" marL="3657600" rtl="0">
              <a:lnSpc>
                <a:spcPct val="130000"/>
              </a:lnSpc>
              <a:spcBef>
                <a:spcPts val="0"/>
              </a:spcBef>
              <a:spcAft>
                <a:spcPts val="0"/>
              </a:spcAft>
              <a:buSzPts val="1500"/>
              <a:buFont typeface="Inter Light"/>
              <a:buChar char="○"/>
              <a:defRPr sz="1500">
                <a:latin typeface="Inter Light"/>
                <a:ea typeface="Inter Light"/>
                <a:cs typeface="Inter Light"/>
                <a:sym typeface="Inter Light"/>
              </a:defRPr>
            </a:lvl8pPr>
            <a:lvl9pPr indent="-323850" lvl="8" marL="4114800" rtl="0">
              <a:lnSpc>
                <a:spcPct val="130000"/>
              </a:lnSpc>
              <a:spcBef>
                <a:spcPts val="0"/>
              </a:spcBef>
              <a:spcAft>
                <a:spcPts val="0"/>
              </a:spcAft>
              <a:buSzPts val="1500"/>
              <a:buFont typeface="Inter Light"/>
              <a:buChar char="■"/>
              <a:defRPr sz="1500">
                <a:latin typeface="Inter Light"/>
                <a:ea typeface="Inter Light"/>
                <a:cs typeface="Inter Light"/>
                <a:sym typeface="Inter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lide 1 - Header">
  <p:cSld name="DEFAULT_2_1">
    <p:bg>
      <p:bgPr>
        <a:blipFill>
          <a:blip r:embed="rId2">
            <a:alphaModFix/>
          </a:blip>
          <a:stretch>
            <a:fillRect/>
          </a:stretch>
        </a:blipFill>
      </p:bgPr>
    </p:bg>
    <p:spTree>
      <p:nvGrpSpPr>
        <p:cNvPr id="159" name="Shape 159"/>
        <p:cNvGrpSpPr/>
        <p:nvPr/>
      </p:nvGrpSpPr>
      <p:grpSpPr>
        <a:xfrm>
          <a:off x="0" y="0"/>
          <a:ext cx="0" cy="0"/>
          <a:chOff x="0" y="0"/>
          <a:chExt cx="0" cy="0"/>
        </a:xfrm>
      </p:grpSpPr>
      <p:sp>
        <p:nvSpPr>
          <p:cNvPr id="160" name="Google Shape;160;p40"/>
          <p:cNvSpPr txBox="1"/>
          <p:nvPr>
            <p:ph type="title"/>
          </p:nvPr>
        </p:nvSpPr>
        <p:spPr>
          <a:xfrm>
            <a:off x="475488" y="420625"/>
            <a:ext cx="7017300" cy="452700"/>
          </a:xfrm>
          <a:prstGeom prst="rect">
            <a:avLst/>
          </a:prstGeom>
          <a:noFill/>
          <a:ln>
            <a:noFill/>
          </a:ln>
        </p:spPr>
        <p:txBody>
          <a:bodyPr anchorCtr="0" anchor="t" bIns="45725" lIns="45725" spcFirstLastPara="1" rIns="45725" wrap="square" tIns="45725">
            <a:noAutofit/>
          </a:bodyPr>
          <a:lstStyle>
            <a:lvl1pPr lvl="0" rtl="0">
              <a:lnSpc>
                <a:spcPct val="115000"/>
              </a:lnSpc>
              <a:spcBef>
                <a:spcPts val="0"/>
              </a:spcBef>
              <a:spcAft>
                <a:spcPts val="0"/>
              </a:spcAft>
              <a:buSzPts val="2300"/>
              <a:buFont typeface="Inter SemiBold"/>
              <a:buNone/>
              <a:defRPr sz="2300">
                <a:latin typeface="Inter SemiBold"/>
                <a:ea typeface="Inter SemiBold"/>
                <a:cs typeface="Inter SemiBold"/>
                <a:sym typeface="Inter SemiBold"/>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lide (white bg)">
  <p:cSld name="DEFAULT_1_1">
    <p:bg>
      <p:bgPr>
        <a:blipFill>
          <a:blip r:embed="rId2">
            <a:alphaModFix/>
          </a:blip>
          <a:stretch>
            <a:fillRect/>
          </a:stretch>
        </a:blipFill>
      </p:bgPr>
    </p:bg>
    <p:spTree>
      <p:nvGrpSpPr>
        <p:cNvPr id="161" name="Shape 161"/>
        <p:cNvGrpSpPr/>
        <p:nvPr/>
      </p:nvGrpSpPr>
      <p:grpSpPr>
        <a:xfrm>
          <a:off x="0" y="0"/>
          <a:ext cx="0" cy="0"/>
          <a:chOff x="0" y="0"/>
          <a:chExt cx="0" cy="0"/>
        </a:xfrm>
      </p:grpSpPr>
      <p:sp>
        <p:nvSpPr>
          <p:cNvPr id="162" name="Google Shape;162;p41"/>
          <p:cNvSpPr txBox="1"/>
          <p:nvPr>
            <p:ph type="title"/>
          </p:nvPr>
        </p:nvSpPr>
        <p:spPr>
          <a:xfrm>
            <a:off x="475488" y="420625"/>
            <a:ext cx="7017300" cy="951600"/>
          </a:xfrm>
          <a:prstGeom prst="rect">
            <a:avLst/>
          </a:prstGeom>
          <a:noFill/>
          <a:ln>
            <a:noFill/>
          </a:ln>
        </p:spPr>
        <p:txBody>
          <a:bodyPr anchorCtr="0" anchor="t" bIns="45725" lIns="45725" spcFirstLastPara="1" rIns="45725" wrap="square" tIns="45725">
            <a:noAutofit/>
          </a:bodyPr>
          <a:lstStyle>
            <a:lvl1pPr lvl="0" rtl="0">
              <a:lnSpc>
                <a:spcPct val="115000"/>
              </a:lnSpc>
              <a:spcBef>
                <a:spcPts val="0"/>
              </a:spcBef>
              <a:spcAft>
                <a:spcPts val="0"/>
              </a:spcAft>
              <a:buSzPts val="2300"/>
              <a:buFont typeface="Inter SemiBold"/>
              <a:buNone/>
              <a:defRPr sz="2300">
                <a:latin typeface="Inter SemiBold"/>
                <a:ea typeface="Inter SemiBold"/>
                <a:cs typeface="Inter SemiBold"/>
                <a:sym typeface="Inter SemiBold"/>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rst slide">
  <p:cSld name="CUSTOM_3">
    <p:bg>
      <p:bgPr>
        <a:blipFill>
          <a:blip r:embed="rId2">
            <a:alphaModFix/>
          </a:blip>
          <a:stretch>
            <a:fillRect/>
          </a:stretch>
        </a:blipFill>
      </p:bgPr>
    </p:bg>
    <p:spTree>
      <p:nvGrpSpPr>
        <p:cNvPr id="163" name="Shape 16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CUSTOM_1_1">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43"/>
          <p:cNvSpPr txBox="1"/>
          <p:nvPr>
            <p:ph type="title"/>
          </p:nvPr>
        </p:nvSpPr>
        <p:spPr>
          <a:xfrm>
            <a:off x="475488" y="1856238"/>
            <a:ext cx="5599800" cy="1125300"/>
          </a:xfrm>
          <a:prstGeom prst="rect">
            <a:avLst/>
          </a:prstGeom>
          <a:noFill/>
          <a:ln>
            <a:noFill/>
          </a:ln>
        </p:spPr>
        <p:txBody>
          <a:bodyPr anchorCtr="0" anchor="t" bIns="45725" lIns="45725" spcFirstLastPara="1" rIns="45725" wrap="square" tIns="45725">
            <a:noAutofit/>
          </a:bodyPr>
          <a:lstStyle>
            <a:lvl1pPr lvl="0" rtl="0">
              <a:lnSpc>
                <a:spcPct val="115000"/>
              </a:lnSpc>
              <a:spcBef>
                <a:spcPts val="0"/>
              </a:spcBef>
              <a:spcAft>
                <a:spcPts val="0"/>
              </a:spcAft>
              <a:buClr>
                <a:schemeClr val="lt1"/>
              </a:buClr>
              <a:buSzPts val="2900"/>
              <a:buFont typeface="Inter SemiBold"/>
              <a:buNone/>
              <a:defRPr sz="2900">
                <a:solidFill>
                  <a:schemeClr val="lt1"/>
                </a:solidFill>
                <a:latin typeface="Inter SemiBold"/>
                <a:ea typeface="Inter SemiBold"/>
                <a:cs typeface="Inter SemiBold"/>
                <a:sym typeface="Inter SemiBold"/>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166" name="Google Shape;166;p43"/>
          <p:cNvSpPr txBox="1"/>
          <p:nvPr>
            <p:ph idx="1" type="subTitle"/>
          </p:nvPr>
        </p:nvSpPr>
        <p:spPr>
          <a:xfrm>
            <a:off x="475488" y="3031238"/>
            <a:ext cx="5599800" cy="873300"/>
          </a:xfrm>
          <a:prstGeom prst="rect">
            <a:avLst/>
          </a:prstGeom>
          <a:noFill/>
          <a:ln>
            <a:noFill/>
          </a:ln>
        </p:spPr>
        <p:txBody>
          <a:bodyPr anchorCtr="0" anchor="t" bIns="45725" lIns="45725" spcFirstLastPara="1" rIns="45725" wrap="square" tIns="45725">
            <a:noAutofit/>
          </a:bodyPr>
          <a:lstStyle>
            <a:lvl1pPr lvl="0" rtl="0">
              <a:lnSpc>
                <a:spcPct val="130000"/>
              </a:lnSpc>
              <a:spcBef>
                <a:spcPts val="0"/>
              </a:spcBef>
              <a:spcAft>
                <a:spcPts val="0"/>
              </a:spcAft>
              <a:buClr>
                <a:schemeClr val="lt1"/>
              </a:buClr>
              <a:buSzPts val="1400"/>
              <a:buFont typeface="Inter"/>
              <a:buNone/>
              <a:defRPr sz="1400">
                <a:solidFill>
                  <a:schemeClr val="lt1"/>
                </a:solidFill>
                <a:latin typeface="Inter"/>
                <a:ea typeface="Inter"/>
                <a:cs typeface="Inter"/>
                <a:sym typeface="Inter"/>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ish">
  <p:cSld name="CUSTOM_2_1">
    <p:bg>
      <p:bgPr>
        <a:blipFill>
          <a:blip r:embed="rId2">
            <a:alphaModFix/>
          </a:blip>
          <a:stretch>
            <a:fillRect/>
          </a:stretch>
        </a:blipFill>
      </p:bgPr>
    </p:bg>
    <p:spTree>
      <p:nvGrpSpPr>
        <p:cNvPr id="167" name="Shape 167"/>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lide 1">
  <p:cSld name="DEFAULT_1_2">
    <p:spTree>
      <p:nvGrpSpPr>
        <p:cNvPr id="168" name="Shape 168"/>
        <p:cNvGrpSpPr/>
        <p:nvPr/>
      </p:nvGrpSpPr>
      <p:grpSpPr>
        <a:xfrm>
          <a:off x="0" y="0"/>
          <a:ext cx="0" cy="0"/>
          <a:chOff x="0" y="0"/>
          <a:chExt cx="0" cy="0"/>
        </a:xfrm>
      </p:grpSpPr>
      <p:pic>
        <p:nvPicPr>
          <p:cNvPr id="169" name="Google Shape;169;p45"/>
          <p:cNvPicPr preferRelativeResize="0"/>
          <p:nvPr/>
        </p:nvPicPr>
        <p:blipFill>
          <a:blip r:embed="rId2">
            <a:alphaModFix/>
          </a:blip>
          <a:stretch>
            <a:fillRect/>
          </a:stretch>
        </p:blipFill>
        <p:spPr>
          <a:xfrm>
            <a:off x="264588" y="141425"/>
            <a:ext cx="1933575" cy="628650"/>
          </a:xfrm>
          <a:prstGeom prst="rect">
            <a:avLst/>
          </a:prstGeom>
          <a:noFill/>
          <a:ln>
            <a:noFill/>
          </a:ln>
        </p:spPr>
      </p:pic>
      <p:pic>
        <p:nvPicPr>
          <p:cNvPr id="170" name="Google Shape;170;p45"/>
          <p:cNvPicPr preferRelativeResize="0"/>
          <p:nvPr/>
        </p:nvPicPr>
        <p:blipFill>
          <a:blip r:embed="rId3">
            <a:alphaModFix/>
          </a:blip>
          <a:stretch>
            <a:fillRect/>
          </a:stretch>
        </p:blipFill>
        <p:spPr>
          <a:xfrm>
            <a:off x="7541938" y="4644588"/>
            <a:ext cx="1500625" cy="42271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 Type="http://schemas.openxmlformats.org/officeDocument/2006/relationships/image" Target="../media/image27.png"/><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4.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 name="Shape 62"/>
        <p:cNvGrpSpPr/>
        <p:nvPr/>
      </p:nvGrpSpPr>
      <p:grpSpPr>
        <a:xfrm>
          <a:off x="0" y="0"/>
          <a:ext cx="0" cy="0"/>
          <a:chOff x="0" y="0"/>
          <a:chExt cx="0" cy="0"/>
        </a:xfrm>
      </p:grpSpPr>
      <p:sp>
        <p:nvSpPr>
          <p:cNvPr id="63" name="Google Shape;63;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4" name="Google Shape;64;p1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5" name="Google Shape;65;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6" name="Google Shape;66;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7" name="Google Shape;67;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33" name="Shape 13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hyperlink" Target="https://www.usenix.org/conference/lisa21/presentation/gregg-bp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hyperlink" Target="https://www.usenix.org/conference/lisa21/presentation/gregg-bp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9.png"/><Relationship Id="rId5" Type="http://schemas.openxmlformats.org/officeDocument/2006/relationships/image" Target="../media/image7.png"/><Relationship Id="rId6"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26.png"/><Relationship Id="rId5"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41.png"/><Relationship Id="rId1" Type="http://schemas.openxmlformats.org/officeDocument/2006/relationships/slideLayout" Target="../slideLayouts/slideLayout30.xml"/><Relationship Id="rId2" Type="http://schemas.openxmlformats.org/officeDocument/2006/relationships/notesSlide" Target="../notesSlides/notesSlide37.xml"/><Relationship Id="rId3" Type="http://schemas.openxmlformats.org/officeDocument/2006/relationships/hyperlink" Target="https://twitter.com/isovalent" TargetMode="External"/><Relationship Id="rId4" Type="http://schemas.openxmlformats.org/officeDocument/2006/relationships/image" Target="../media/image32.png"/><Relationship Id="rId9" Type="http://schemas.openxmlformats.org/officeDocument/2006/relationships/image" Target="../media/image38.png"/><Relationship Id="rId5" Type="http://schemas.openxmlformats.org/officeDocument/2006/relationships/hyperlink" Target="https://github.com/isovalent" TargetMode="External"/><Relationship Id="rId6" Type="http://schemas.openxmlformats.org/officeDocument/2006/relationships/image" Target="../media/image33.png"/><Relationship Id="rId7" Type="http://schemas.openxmlformats.org/officeDocument/2006/relationships/hyperlink" Target="https://isovalent.com/" TargetMode="External"/><Relationship Id="rId8"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5"/>
          <p:cNvSpPr/>
          <p:nvPr/>
        </p:nvSpPr>
        <p:spPr>
          <a:xfrm>
            <a:off x="666750" y="2405063"/>
            <a:ext cx="8001000" cy="5715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t/>
            </a:r>
            <a:endParaRPr i="0" sz="1500" u="none" cap="none" strike="noStrike">
              <a:solidFill>
                <a:schemeClr val="dk1"/>
              </a:solidFill>
              <a:latin typeface="Inter Light"/>
              <a:ea typeface="Inter Light"/>
              <a:cs typeface="Inter Light"/>
              <a:sym typeface="Inter Light"/>
            </a:endParaRPr>
          </a:p>
        </p:txBody>
      </p:sp>
      <p:pic>
        <p:nvPicPr>
          <p:cNvPr id="275" name="Google Shape;275;p55"/>
          <p:cNvPicPr preferRelativeResize="0"/>
          <p:nvPr/>
        </p:nvPicPr>
        <p:blipFill>
          <a:blip r:embed="rId3">
            <a:alphaModFix/>
          </a:blip>
          <a:stretch>
            <a:fillRect/>
          </a:stretch>
        </p:blipFill>
        <p:spPr>
          <a:xfrm>
            <a:off x="7342825" y="4616287"/>
            <a:ext cx="1325301" cy="125763"/>
          </a:xfrm>
          <a:prstGeom prst="rect">
            <a:avLst/>
          </a:prstGeom>
          <a:noFill/>
          <a:ln>
            <a:noFill/>
          </a:ln>
        </p:spPr>
      </p:pic>
      <p:sp>
        <p:nvSpPr>
          <p:cNvPr id="276" name="Google Shape;276;p55"/>
          <p:cNvSpPr txBox="1"/>
          <p:nvPr>
            <p:ph idx="1" type="body"/>
          </p:nvPr>
        </p:nvSpPr>
        <p:spPr>
          <a:xfrm>
            <a:off x="475488" y="1372225"/>
            <a:ext cx="7490400" cy="31665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t>What does audit mean?</a:t>
            </a:r>
            <a:endParaRPr/>
          </a:p>
          <a:p>
            <a:pPr indent="-323850" lvl="0" marL="457200" rtl="0" algn="l">
              <a:spcBef>
                <a:spcPts val="600"/>
              </a:spcBef>
              <a:spcAft>
                <a:spcPts val="0"/>
              </a:spcAft>
              <a:buSzPts val="1500"/>
              <a:buChar char="-"/>
            </a:pPr>
            <a:r>
              <a:rPr lang="en"/>
              <a:t>Who loaded it?</a:t>
            </a:r>
            <a:endParaRPr/>
          </a:p>
          <a:p>
            <a:pPr indent="-323850" lvl="1" marL="914400" rtl="0" algn="l">
              <a:spcBef>
                <a:spcPts val="0"/>
              </a:spcBef>
              <a:spcAft>
                <a:spcPts val="0"/>
              </a:spcAft>
              <a:buSzPts val="1500"/>
              <a:buChar char="-"/>
            </a:pPr>
            <a:r>
              <a:rPr lang="en"/>
              <a:t>Which Kubernetes workload, which process, which binary, from which ancestors?</a:t>
            </a:r>
            <a:endParaRPr/>
          </a:p>
          <a:p>
            <a:pPr indent="-323850" lvl="0" marL="457200" rtl="0" algn="l">
              <a:spcBef>
                <a:spcPts val="0"/>
              </a:spcBef>
              <a:spcAft>
                <a:spcPts val="0"/>
              </a:spcAft>
              <a:buSzPts val="1500"/>
              <a:buChar char="-"/>
            </a:pPr>
            <a:r>
              <a:rPr lang="en"/>
              <a:t>When was it loaded?</a:t>
            </a:r>
            <a:endParaRPr/>
          </a:p>
          <a:p>
            <a:pPr indent="-323850" lvl="0" marL="457200" rtl="0" algn="l">
              <a:spcBef>
                <a:spcPts val="0"/>
              </a:spcBef>
              <a:spcAft>
                <a:spcPts val="0"/>
              </a:spcAft>
              <a:buSzPts val="1500"/>
              <a:buChar char="-"/>
            </a:pPr>
            <a:r>
              <a:rPr lang="en"/>
              <a:t>Should this program be expected?</a:t>
            </a:r>
            <a:endParaRPr/>
          </a:p>
          <a:p>
            <a:pPr indent="-323850" lvl="0" marL="457200" rtl="0" algn="l">
              <a:spcBef>
                <a:spcPts val="0"/>
              </a:spcBef>
              <a:spcAft>
                <a:spcPts val="0"/>
              </a:spcAft>
              <a:buSzPts val="1500"/>
              <a:buChar char="-"/>
            </a:pPr>
            <a:r>
              <a:rPr lang="en"/>
              <a:t>Have we seen this program or the process before?</a:t>
            </a:r>
            <a:endParaRPr/>
          </a:p>
          <a:p>
            <a:pPr indent="-323850" lvl="1" marL="914400" rtl="0" algn="l">
              <a:spcBef>
                <a:spcPts val="0"/>
              </a:spcBef>
              <a:spcAft>
                <a:spcPts val="0"/>
              </a:spcAft>
              <a:buSzPts val="1500"/>
              <a:buChar char="-"/>
            </a:pPr>
            <a:r>
              <a:rPr lang="en"/>
              <a:t>Should the process touch bpf() at all?</a:t>
            </a:r>
            <a:endParaRPr/>
          </a:p>
          <a:p>
            <a:pPr indent="0" lvl="0" marL="0" rtl="0" algn="l">
              <a:spcBef>
                <a:spcPts val="600"/>
              </a:spcBef>
              <a:spcAft>
                <a:spcPts val="600"/>
              </a:spcAft>
              <a:buNone/>
            </a:pPr>
            <a:r>
              <a:t/>
            </a:r>
            <a:endParaRPr/>
          </a:p>
        </p:txBody>
      </p:sp>
      <p:sp>
        <p:nvSpPr>
          <p:cNvPr id="277" name="Google Shape;277;p55"/>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Clr>
                <a:schemeClr val="dk1"/>
              </a:buClr>
              <a:buSzPts val="600"/>
              <a:buFont typeface="Arial"/>
              <a:buNone/>
            </a:pPr>
            <a:r>
              <a:rPr lang="en">
                <a:solidFill>
                  <a:srgbClr val="0A0B0F"/>
                </a:solidFill>
              </a:rPr>
              <a:t>Auditing BPF programs</a:t>
            </a:r>
            <a:endParaRPr>
              <a:solidFill>
                <a:srgbClr val="0A0B0F"/>
              </a:solidFill>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56"/>
          <p:cNvPicPr preferRelativeResize="0"/>
          <p:nvPr/>
        </p:nvPicPr>
        <p:blipFill>
          <a:blip r:embed="rId3">
            <a:alphaModFix/>
          </a:blip>
          <a:stretch>
            <a:fillRect/>
          </a:stretch>
        </p:blipFill>
        <p:spPr>
          <a:xfrm>
            <a:off x="476250" y="433985"/>
            <a:ext cx="1360125" cy="129062"/>
          </a:xfrm>
          <a:prstGeom prst="rect">
            <a:avLst/>
          </a:prstGeom>
          <a:noFill/>
          <a:ln>
            <a:noFill/>
          </a:ln>
        </p:spPr>
      </p:pic>
      <p:sp>
        <p:nvSpPr>
          <p:cNvPr id="284" name="Google Shape;284;p56"/>
          <p:cNvSpPr txBox="1"/>
          <p:nvPr>
            <p:ph type="title"/>
          </p:nvPr>
        </p:nvSpPr>
        <p:spPr>
          <a:xfrm>
            <a:off x="475488" y="1856238"/>
            <a:ext cx="5599800" cy="1125300"/>
          </a:xfrm>
          <a:prstGeom prst="rect">
            <a:avLst/>
          </a:prstGeom>
        </p:spPr>
        <p:txBody>
          <a:bodyPr anchorCtr="0" anchor="t" bIns="45725" lIns="45725" spcFirstLastPara="1" rIns="45725" wrap="square" tIns="45725">
            <a:normAutofit/>
          </a:bodyPr>
          <a:lstStyle/>
          <a:p>
            <a:pPr indent="0" lvl="0" marL="0" rtl="0" algn="l">
              <a:spcBef>
                <a:spcPts val="0"/>
              </a:spcBef>
              <a:spcAft>
                <a:spcPts val="0"/>
              </a:spcAft>
              <a:buClr>
                <a:schemeClr val="dk1"/>
              </a:buClr>
              <a:buSzPts val="600"/>
              <a:buFont typeface="Arial"/>
              <a:buNone/>
            </a:pPr>
            <a:r>
              <a:rPr lang="en" sz="2600"/>
              <a:t>Auditing BPF programs with Tetragon</a:t>
            </a:r>
            <a:endParaRPr sz="2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57"/>
          <p:cNvPicPr preferRelativeResize="0"/>
          <p:nvPr/>
        </p:nvPicPr>
        <p:blipFill rotWithShape="1">
          <a:blip r:embed="rId3">
            <a:alphaModFix/>
          </a:blip>
          <a:srcRect b="20635" l="22067" r="22941" t="16946"/>
          <a:stretch/>
        </p:blipFill>
        <p:spPr>
          <a:xfrm>
            <a:off x="299825" y="652400"/>
            <a:ext cx="3113876" cy="3318776"/>
          </a:xfrm>
          <a:prstGeom prst="rect">
            <a:avLst/>
          </a:prstGeom>
          <a:noFill/>
          <a:ln>
            <a:noFill/>
          </a:ln>
        </p:spPr>
      </p:pic>
      <p:sp>
        <p:nvSpPr>
          <p:cNvPr id="291" name="Google Shape;291;p57"/>
          <p:cNvSpPr/>
          <p:nvPr/>
        </p:nvSpPr>
        <p:spPr>
          <a:xfrm>
            <a:off x="620947" y="3973813"/>
            <a:ext cx="2371800" cy="4389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None/>
            </a:pPr>
            <a:r>
              <a:rPr b="1" lang="en" sz="1700">
                <a:solidFill>
                  <a:schemeClr val="dk1"/>
                </a:solidFill>
                <a:latin typeface="Corbel"/>
                <a:ea typeface="Corbel"/>
                <a:cs typeface="Corbel"/>
                <a:sym typeface="Corbel"/>
              </a:rPr>
              <a:t>Security Observability &amp;</a:t>
            </a:r>
            <a:br>
              <a:rPr b="1" lang="en" sz="1700">
                <a:solidFill>
                  <a:schemeClr val="dk1"/>
                </a:solidFill>
                <a:latin typeface="Corbel"/>
                <a:ea typeface="Corbel"/>
                <a:cs typeface="Corbel"/>
                <a:sym typeface="Corbel"/>
              </a:rPr>
            </a:br>
            <a:r>
              <a:rPr b="1" lang="en" sz="1700">
                <a:solidFill>
                  <a:schemeClr val="dk1"/>
                </a:solidFill>
                <a:latin typeface="Corbel"/>
                <a:ea typeface="Corbel"/>
                <a:cs typeface="Corbel"/>
                <a:sym typeface="Corbel"/>
              </a:rPr>
              <a:t>Runtime Enforcement</a:t>
            </a:r>
            <a:endParaRPr b="1" i="0" sz="1700" cap="none" strike="noStrike">
              <a:solidFill>
                <a:schemeClr val="dk1"/>
              </a:solidFill>
              <a:latin typeface="Corbel"/>
              <a:ea typeface="Corbel"/>
              <a:cs typeface="Corbel"/>
              <a:sym typeface="Corbel"/>
            </a:endParaRPr>
          </a:p>
        </p:txBody>
      </p:sp>
      <p:pic>
        <p:nvPicPr>
          <p:cNvPr id="292" name="Google Shape;292;p57"/>
          <p:cNvPicPr preferRelativeResize="0"/>
          <p:nvPr/>
        </p:nvPicPr>
        <p:blipFill>
          <a:blip r:embed="rId4">
            <a:alphaModFix/>
          </a:blip>
          <a:stretch>
            <a:fillRect/>
          </a:stretch>
        </p:blipFill>
        <p:spPr>
          <a:xfrm>
            <a:off x="3272887" y="448650"/>
            <a:ext cx="5489288" cy="43914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58"/>
          <p:cNvPicPr preferRelativeResize="0"/>
          <p:nvPr/>
        </p:nvPicPr>
        <p:blipFill>
          <a:blip r:embed="rId3">
            <a:alphaModFix/>
          </a:blip>
          <a:stretch>
            <a:fillRect/>
          </a:stretch>
        </p:blipFill>
        <p:spPr>
          <a:xfrm>
            <a:off x="7342825" y="4616287"/>
            <a:ext cx="1325301" cy="125763"/>
          </a:xfrm>
          <a:prstGeom prst="rect">
            <a:avLst/>
          </a:prstGeom>
          <a:noFill/>
          <a:ln>
            <a:noFill/>
          </a:ln>
        </p:spPr>
      </p:pic>
      <p:sp>
        <p:nvSpPr>
          <p:cNvPr id="299" name="Google Shape;299;p58"/>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Tetragon - Auditing eBPF programs</a:t>
            </a:r>
            <a:endParaRPr>
              <a:solidFill>
                <a:srgbClr val="0A0B0F"/>
              </a:solidFill>
            </a:endParaRPr>
          </a:p>
          <a:p>
            <a:pPr indent="0" lvl="0" marL="0" rtl="0" algn="l">
              <a:spcBef>
                <a:spcPts val="0"/>
              </a:spcBef>
              <a:spcAft>
                <a:spcPts val="0"/>
              </a:spcAft>
              <a:buNone/>
            </a:pPr>
            <a:r>
              <a:rPr lang="en">
                <a:solidFill>
                  <a:srgbClr val="0A0B0F"/>
                </a:solidFill>
              </a:rPr>
              <a:t>What is a BPF Program</a:t>
            </a:r>
            <a:endParaRPr>
              <a:solidFill>
                <a:srgbClr val="0A0B0F"/>
              </a:solidFill>
            </a:endParaRPr>
          </a:p>
        </p:txBody>
      </p:sp>
      <p:sp>
        <p:nvSpPr>
          <p:cNvPr id="300" name="Google Shape;300;p58"/>
          <p:cNvSpPr txBox="1"/>
          <p:nvPr>
            <p:ph idx="1" type="body"/>
          </p:nvPr>
        </p:nvSpPr>
        <p:spPr>
          <a:xfrm>
            <a:off x="475501" y="1372225"/>
            <a:ext cx="4212300" cy="31665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t/>
            </a:r>
            <a:endParaRPr/>
          </a:p>
          <a:p>
            <a:pPr indent="0" lvl="0" marL="0" rtl="0" algn="l">
              <a:spcBef>
                <a:spcPts val="600"/>
              </a:spcBef>
              <a:spcAft>
                <a:spcPts val="0"/>
              </a:spcAft>
              <a:buNone/>
            </a:pPr>
            <a:r>
              <a:rPr lang="en"/>
              <a:t>A Running BPF Program:</a:t>
            </a:r>
            <a:endParaRPr/>
          </a:p>
          <a:p>
            <a:pPr indent="-323850" lvl="0" marL="457200" rtl="0" algn="l">
              <a:spcBef>
                <a:spcPts val="600"/>
              </a:spcBef>
              <a:spcAft>
                <a:spcPts val="0"/>
              </a:spcAft>
              <a:buSzPts val="1500"/>
              <a:buChar char="●"/>
            </a:pPr>
            <a:r>
              <a:rPr lang="en"/>
              <a:t>Set of BPF instructions</a:t>
            </a:r>
            <a:endParaRPr/>
          </a:p>
          <a:p>
            <a:pPr indent="-323850" lvl="0" marL="457200" rtl="0" algn="l">
              <a:spcBef>
                <a:spcPts val="0"/>
              </a:spcBef>
              <a:spcAft>
                <a:spcPts val="0"/>
              </a:spcAft>
              <a:buSzPts val="1500"/>
              <a:buChar char="●"/>
            </a:pPr>
            <a:r>
              <a:rPr lang="en"/>
              <a:t>CO-RE</a:t>
            </a:r>
            <a:endParaRPr/>
          </a:p>
          <a:p>
            <a:pPr indent="-323850" lvl="0" marL="457200" rtl="0" algn="l">
              <a:spcBef>
                <a:spcPts val="0"/>
              </a:spcBef>
              <a:spcAft>
                <a:spcPts val="0"/>
              </a:spcAft>
              <a:buSzPts val="1500"/>
              <a:buChar char="●"/>
            </a:pPr>
            <a:r>
              <a:rPr lang="en"/>
              <a:t>Set of Maps</a:t>
            </a:r>
            <a:endParaRPr/>
          </a:p>
          <a:p>
            <a:pPr indent="-323850" lvl="0" marL="457200" rtl="0" algn="l">
              <a:spcBef>
                <a:spcPts val="0"/>
              </a:spcBef>
              <a:spcAft>
                <a:spcPts val="0"/>
              </a:spcAft>
              <a:buSzPts val="1500"/>
              <a:buChar char="●"/>
            </a:pPr>
            <a:r>
              <a:rPr lang="en"/>
              <a:t>Set of Syscalls</a:t>
            </a:r>
            <a:endParaRPr/>
          </a:p>
          <a:p>
            <a:pPr indent="-323850" lvl="0" marL="457200" rtl="0" algn="l">
              <a:spcBef>
                <a:spcPts val="0"/>
              </a:spcBef>
              <a:spcAft>
                <a:spcPts val="0"/>
              </a:spcAft>
              <a:buSzPts val="1500"/>
              <a:buChar char="●"/>
            </a:pPr>
            <a:r>
              <a:rPr lang="en"/>
              <a:t>BPF program Type</a:t>
            </a:r>
            <a:endParaRPr/>
          </a:p>
          <a:p>
            <a:pPr indent="-323850" lvl="0" marL="457200" rtl="0" algn="l">
              <a:spcBef>
                <a:spcPts val="0"/>
              </a:spcBef>
              <a:spcAft>
                <a:spcPts val="0"/>
              </a:spcAft>
              <a:buSzPts val="1500"/>
              <a:buChar char="●"/>
            </a:pPr>
            <a:r>
              <a:rPr lang="en"/>
              <a:t>BPF Attach location</a:t>
            </a:r>
            <a:endParaRPr/>
          </a:p>
          <a:p>
            <a:pPr indent="0" lvl="0" marL="0" rtl="0" algn="l">
              <a:spcBef>
                <a:spcPts val="600"/>
              </a:spcBef>
              <a:spcAft>
                <a:spcPts val="0"/>
              </a:spcAft>
              <a:buNone/>
            </a:pPr>
            <a:r>
              <a:rPr lang="en"/>
              <a:t>The BPF Filesystem (Lifetime management)</a:t>
            </a:r>
            <a:endParaRPr/>
          </a:p>
          <a:p>
            <a:pPr indent="-323850" lvl="0" marL="457200" rtl="0" algn="l">
              <a:spcBef>
                <a:spcPts val="600"/>
              </a:spcBef>
              <a:spcAft>
                <a:spcPts val="0"/>
              </a:spcAft>
              <a:buSzPts val="1500"/>
              <a:buChar char="●"/>
            </a:pPr>
            <a:r>
              <a:rPr lang="en"/>
              <a:t>/sys/fs/bpf/&lt;programs | maps&gt;</a:t>
            </a:r>
            <a:endParaRPr/>
          </a:p>
        </p:txBody>
      </p:sp>
      <p:sp>
        <p:nvSpPr>
          <p:cNvPr id="301" name="Google Shape;301;p58"/>
          <p:cNvSpPr/>
          <p:nvPr/>
        </p:nvSpPr>
        <p:spPr>
          <a:xfrm>
            <a:off x="5443750" y="1773025"/>
            <a:ext cx="2154900" cy="2580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r">
              <a:spcBef>
                <a:spcPts val="0"/>
              </a:spcBef>
              <a:spcAft>
                <a:spcPts val="0"/>
              </a:spcAft>
              <a:buNone/>
            </a:pPr>
            <a:r>
              <a:rPr lang="en"/>
              <a:t>BPF</a:t>
            </a:r>
            <a:endParaRPr/>
          </a:p>
          <a:p>
            <a:pPr indent="0" lvl="0" marL="0" rtl="0" algn="r">
              <a:spcBef>
                <a:spcPts val="0"/>
              </a:spcBef>
              <a:spcAft>
                <a:spcPts val="0"/>
              </a:spcAft>
              <a:buNone/>
            </a:pPr>
            <a:r>
              <a:rPr lang="en"/>
              <a:t>Program</a:t>
            </a:r>
            <a:endParaRPr/>
          </a:p>
        </p:txBody>
      </p:sp>
      <p:sp>
        <p:nvSpPr>
          <p:cNvPr id="302" name="Google Shape;302;p58"/>
          <p:cNvSpPr/>
          <p:nvPr/>
        </p:nvSpPr>
        <p:spPr>
          <a:xfrm>
            <a:off x="5727925" y="2065900"/>
            <a:ext cx="900300" cy="33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insn</a:t>
            </a:r>
            <a:endParaRPr/>
          </a:p>
        </p:txBody>
      </p:sp>
      <p:sp>
        <p:nvSpPr>
          <p:cNvPr id="303" name="Google Shape;303;p58"/>
          <p:cNvSpPr/>
          <p:nvPr/>
        </p:nvSpPr>
        <p:spPr>
          <a:xfrm>
            <a:off x="5727850" y="2478100"/>
            <a:ext cx="900300" cy="33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maps</a:t>
            </a:r>
            <a:endParaRPr/>
          </a:p>
        </p:txBody>
      </p:sp>
      <p:sp>
        <p:nvSpPr>
          <p:cNvPr id="304" name="Google Shape;304;p58"/>
          <p:cNvSpPr/>
          <p:nvPr/>
        </p:nvSpPr>
        <p:spPr>
          <a:xfrm>
            <a:off x="5727850" y="2890300"/>
            <a:ext cx="858000" cy="33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syscalls</a:t>
            </a:r>
            <a:endParaRPr/>
          </a:p>
        </p:txBody>
      </p:sp>
      <p:sp>
        <p:nvSpPr>
          <p:cNvPr id="305" name="Google Shape;305;p58"/>
          <p:cNvSpPr/>
          <p:nvPr/>
        </p:nvSpPr>
        <p:spPr>
          <a:xfrm>
            <a:off x="5727850" y="3302500"/>
            <a:ext cx="858000" cy="33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type</a:t>
            </a:r>
            <a:endParaRPr/>
          </a:p>
        </p:txBody>
      </p:sp>
      <p:sp>
        <p:nvSpPr>
          <p:cNvPr id="306" name="Google Shape;306;p58"/>
          <p:cNvSpPr/>
          <p:nvPr/>
        </p:nvSpPr>
        <p:spPr>
          <a:xfrm>
            <a:off x="5727850" y="3714700"/>
            <a:ext cx="951900" cy="33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attached</a:t>
            </a:r>
            <a:endParaRPr/>
          </a:p>
        </p:txBody>
      </p:sp>
      <p:sp>
        <p:nvSpPr>
          <p:cNvPr id="307" name="Google Shape;307;p58"/>
          <p:cNvSpPr txBox="1"/>
          <p:nvPr/>
        </p:nvSpPr>
        <p:spPr>
          <a:xfrm>
            <a:off x="5383375" y="1390925"/>
            <a:ext cx="34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/sys/fs/bpf/tetragon/link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9"/>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Tetragon - Auditing eBPF programs</a:t>
            </a:r>
            <a:endParaRPr>
              <a:solidFill>
                <a:srgbClr val="0A0B0F"/>
              </a:solidFill>
            </a:endParaRPr>
          </a:p>
        </p:txBody>
      </p:sp>
      <p:cxnSp>
        <p:nvCxnSpPr>
          <p:cNvPr id="314" name="Google Shape;314;p59"/>
          <p:cNvCxnSpPr>
            <a:stCxn id="315" idx="1"/>
          </p:cNvCxnSpPr>
          <p:nvPr/>
        </p:nvCxnSpPr>
        <p:spPr>
          <a:xfrm flipH="1">
            <a:off x="5860363" y="1597913"/>
            <a:ext cx="1224000" cy="1323000"/>
          </a:xfrm>
          <a:prstGeom prst="straightConnector1">
            <a:avLst/>
          </a:prstGeom>
          <a:noFill/>
          <a:ln cap="flat" cmpd="sng" w="28575">
            <a:solidFill>
              <a:schemeClr val="dk1"/>
            </a:solidFill>
            <a:prstDash val="dash"/>
            <a:round/>
            <a:headEnd len="med" w="med" type="none"/>
            <a:tailEnd len="med" w="med" type="none"/>
          </a:ln>
        </p:spPr>
      </p:cxnSp>
      <p:sp>
        <p:nvSpPr>
          <p:cNvPr id="316" name="Google Shape;316;p59"/>
          <p:cNvSpPr/>
          <p:nvPr/>
        </p:nvSpPr>
        <p:spPr>
          <a:xfrm>
            <a:off x="656713" y="1263400"/>
            <a:ext cx="3721500" cy="3027300"/>
          </a:xfrm>
          <a:prstGeom prst="rect">
            <a:avLst/>
          </a:prstGeom>
          <a:no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317" name="Google Shape;317;p59"/>
          <p:cNvCxnSpPr/>
          <p:nvPr/>
        </p:nvCxnSpPr>
        <p:spPr>
          <a:xfrm>
            <a:off x="4521963" y="994463"/>
            <a:ext cx="0" cy="3884100"/>
          </a:xfrm>
          <a:prstGeom prst="straightConnector1">
            <a:avLst/>
          </a:prstGeom>
          <a:noFill/>
          <a:ln cap="flat" cmpd="sng" w="19050">
            <a:solidFill>
              <a:schemeClr val="dk2"/>
            </a:solidFill>
            <a:prstDash val="dot"/>
            <a:round/>
            <a:headEnd len="med" w="med" type="none"/>
            <a:tailEnd len="med" w="med" type="none"/>
          </a:ln>
        </p:spPr>
      </p:cxnSp>
      <p:sp>
        <p:nvSpPr>
          <p:cNvPr id="318" name="Google Shape;318;p59"/>
          <p:cNvSpPr txBox="1"/>
          <p:nvPr/>
        </p:nvSpPr>
        <p:spPr>
          <a:xfrm>
            <a:off x="1458000" y="4545375"/>
            <a:ext cx="3100500" cy="369300"/>
          </a:xfrm>
          <a:prstGeom prst="rect">
            <a:avLst/>
          </a:prstGeom>
          <a:noFill/>
          <a:ln>
            <a:noFill/>
          </a:ln>
        </p:spPr>
        <p:txBody>
          <a:bodyPr anchorCtr="0" anchor="t" bIns="91425" lIns="91425" spcFirstLastPara="1" rIns="91425" wrap="square" tIns="91425">
            <a:spAutoFit/>
          </a:bodyPr>
          <a:lstStyle/>
          <a:p>
            <a:pPr indent="0" lvl="0" marL="0" rtl="0" algn="l">
              <a:spcBef>
                <a:spcPts val="800"/>
              </a:spcBef>
              <a:spcAft>
                <a:spcPts val="0"/>
              </a:spcAft>
              <a:buNone/>
            </a:pPr>
            <a:r>
              <a:rPr lang="en" sz="1200">
                <a:solidFill>
                  <a:srgbClr val="999999"/>
                </a:solidFill>
                <a:latin typeface="Calibri"/>
                <a:ea typeface="Calibri"/>
                <a:cs typeface="Calibri"/>
                <a:sym typeface="Calibri"/>
              </a:rPr>
              <a:t>[ modified from </a:t>
            </a:r>
            <a:r>
              <a:rPr lang="en" sz="1200" u="sng">
                <a:solidFill>
                  <a:srgbClr val="999999"/>
                </a:solidFill>
                <a:latin typeface="Calibri"/>
                <a:ea typeface="Calibri"/>
                <a:cs typeface="Calibri"/>
                <a:sym typeface="Calibri"/>
                <a:hlinkClick r:id="rId3">
                  <a:extLst>
                    <a:ext uri="{A12FA001-AC4F-418D-AE19-62706E023703}">
                      <ahyp:hlinkClr val="tx"/>
                    </a:ext>
                  </a:extLst>
                </a:hlinkClick>
              </a:rPr>
              <a:t>Gregg, BPF Internals, LISA’21</a:t>
            </a:r>
            <a:r>
              <a:rPr lang="en" sz="1200">
                <a:solidFill>
                  <a:srgbClr val="999999"/>
                </a:solidFill>
                <a:latin typeface="Calibri"/>
                <a:ea typeface="Calibri"/>
                <a:cs typeface="Calibri"/>
                <a:sym typeface="Calibri"/>
              </a:rPr>
              <a:t> ]</a:t>
            </a:r>
            <a:endParaRPr sz="1200">
              <a:solidFill>
                <a:srgbClr val="999999"/>
              </a:solidFill>
              <a:latin typeface="Calibri"/>
              <a:ea typeface="Calibri"/>
              <a:cs typeface="Calibri"/>
              <a:sym typeface="Calibri"/>
            </a:endParaRPr>
          </a:p>
        </p:txBody>
      </p:sp>
      <p:sp>
        <p:nvSpPr>
          <p:cNvPr id="319" name="Google Shape;319;p59"/>
          <p:cNvSpPr/>
          <p:nvPr/>
        </p:nvSpPr>
        <p:spPr>
          <a:xfrm>
            <a:off x="3134638" y="1961675"/>
            <a:ext cx="957000" cy="5631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BPF bytecode</a:t>
            </a:r>
            <a:endParaRPr sz="1300">
              <a:latin typeface="Calibri"/>
              <a:ea typeface="Calibri"/>
              <a:cs typeface="Calibri"/>
              <a:sym typeface="Calibri"/>
            </a:endParaRPr>
          </a:p>
        </p:txBody>
      </p:sp>
      <p:sp>
        <p:nvSpPr>
          <p:cNvPr id="320" name="Google Shape;320;p59"/>
          <p:cNvSpPr/>
          <p:nvPr/>
        </p:nvSpPr>
        <p:spPr>
          <a:xfrm>
            <a:off x="1845038" y="3186675"/>
            <a:ext cx="1103100" cy="300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Per-event data</a:t>
            </a:r>
            <a:endParaRPr sz="1300">
              <a:latin typeface="Calibri"/>
              <a:ea typeface="Calibri"/>
              <a:cs typeface="Calibri"/>
              <a:sym typeface="Calibri"/>
            </a:endParaRPr>
          </a:p>
        </p:txBody>
      </p:sp>
      <p:sp>
        <p:nvSpPr>
          <p:cNvPr id="321" name="Google Shape;321;p59"/>
          <p:cNvSpPr/>
          <p:nvPr/>
        </p:nvSpPr>
        <p:spPr>
          <a:xfrm>
            <a:off x="1813763" y="3594625"/>
            <a:ext cx="1165800" cy="300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Statistics, stacks</a:t>
            </a:r>
            <a:endParaRPr sz="1300">
              <a:latin typeface="Calibri"/>
              <a:ea typeface="Calibri"/>
              <a:cs typeface="Calibri"/>
              <a:sym typeface="Calibri"/>
            </a:endParaRPr>
          </a:p>
        </p:txBody>
      </p:sp>
      <p:sp>
        <p:nvSpPr>
          <p:cNvPr id="322" name="Google Shape;322;p59"/>
          <p:cNvSpPr/>
          <p:nvPr/>
        </p:nvSpPr>
        <p:spPr>
          <a:xfrm>
            <a:off x="4043463" y="2722875"/>
            <a:ext cx="957000" cy="463800"/>
          </a:xfrm>
          <a:prstGeom prst="rect">
            <a:avLst/>
          </a:prstGeom>
          <a:solidFill>
            <a:srgbClr val="F3F3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Shared BPF </a:t>
            </a:r>
            <a:endParaRPr sz="1300">
              <a:latin typeface="Calibri"/>
              <a:ea typeface="Calibri"/>
              <a:cs typeface="Calibri"/>
              <a:sym typeface="Calibri"/>
            </a:endParaRPr>
          </a:p>
          <a:p>
            <a:pPr indent="0" lvl="0" marL="0" rtl="0" algn="ctr">
              <a:spcBef>
                <a:spcPts val="0"/>
              </a:spcBef>
              <a:spcAft>
                <a:spcPts val="0"/>
              </a:spcAft>
              <a:buNone/>
            </a:pPr>
            <a:r>
              <a:rPr lang="en" sz="1300">
                <a:latin typeface="Calibri"/>
                <a:ea typeface="Calibri"/>
                <a:cs typeface="Calibri"/>
                <a:sym typeface="Calibri"/>
              </a:rPr>
              <a:t>maps</a:t>
            </a:r>
            <a:endParaRPr sz="1300">
              <a:latin typeface="Calibri"/>
              <a:ea typeface="Calibri"/>
              <a:cs typeface="Calibri"/>
              <a:sym typeface="Calibri"/>
            </a:endParaRPr>
          </a:p>
        </p:txBody>
      </p:sp>
      <p:sp>
        <p:nvSpPr>
          <p:cNvPr id="323" name="Google Shape;323;p59"/>
          <p:cNvSpPr/>
          <p:nvPr/>
        </p:nvSpPr>
        <p:spPr>
          <a:xfrm>
            <a:off x="1920919" y="2093069"/>
            <a:ext cx="1006500" cy="300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rPr lang="en" sz="1300">
                <a:latin typeface="Calibri"/>
                <a:ea typeface="Calibri"/>
                <a:cs typeface="Calibri"/>
                <a:sym typeface="Calibri"/>
              </a:rPr>
              <a:t>BPF compiler</a:t>
            </a:r>
            <a:endParaRPr sz="1300">
              <a:latin typeface="Calibri"/>
              <a:ea typeface="Calibri"/>
              <a:cs typeface="Calibri"/>
              <a:sym typeface="Calibri"/>
            </a:endParaRPr>
          </a:p>
        </p:txBody>
      </p:sp>
      <p:sp>
        <p:nvSpPr>
          <p:cNvPr id="324" name="Google Shape;324;p59"/>
          <p:cNvSpPr/>
          <p:nvPr/>
        </p:nvSpPr>
        <p:spPr>
          <a:xfrm>
            <a:off x="5396138" y="1786625"/>
            <a:ext cx="883500" cy="300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BPF verifier</a:t>
            </a:r>
            <a:endParaRPr sz="1300">
              <a:latin typeface="Calibri"/>
              <a:ea typeface="Calibri"/>
              <a:cs typeface="Calibri"/>
              <a:sym typeface="Calibri"/>
            </a:endParaRPr>
          </a:p>
        </p:txBody>
      </p:sp>
      <p:sp>
        <p:nvSpPr>
          <p:cNvPr id="325" name="Google Shape;325;p59"/>
          <p:cNvSpPr/>
          <p:nvPr/>
        </p:nvSpPr>
        <p:spPr>
          <a:xfrm>
            <a:off x="5458688" y="2206825"/>
            <a:ext cx="758100" cy="300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BPF JIT</a:t>
            </a:r>
            <a:endParaRPr sz="1300">
              <a:latin typeface="Calibri"/>
              <a:ea typeface="Calibri"/>
              <a:cs typeface="Calibri"/>
              <a:sym typeface="Calibri"/>
            </a:endParaRPr>
          </a:p>
        </p:txBody>
      </p:sp>
      <p:sp>
        <p:nvSpPr>
          <p:cNvPr id="326" name="Google Shape;326;p59"/>
          <p:cNvSpPr/>
          <p:nvPr/>
        </p:nvSpPr>
        <p:spPr>
          <a:xfrm>
            <a:off x="3970413" y="3384925"/>
            <a:ext cx="1103100" cy="300300"/>
          </a:xfrm>
          <a:prstGeom prst="rect">
            <a:avLst/>
          </a:prstGeom>
          <a:solidFill>
            <a:srgbClr val="F3F3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BPF ringbuf</a:t>
            </a:r>
            <a:endParaRPr sz="1300">
              <a:latin typeface="Calibri"/>
              <a:ea typeface="Calibri"/>
              <a:cs typeface="Calibri"/>
              <a:sym typeface="Calibri"/>
            </a:endParaRPr>
          </a:p>
        </p:txBody>
      </p:sp>
      <p:sp>
        <p:nvSpPr>
          <p:cNvPr id="327" name="Google Shape;327;p59"/>
          <p:cNvSpPr/>
          <p:nvPr/>
        </p:nvSpPr>
        <p:spPr>
          <a:xfrm>
            <a:off x="3970413" y="3773850"/>
            <a:ext cx="1103100" cy="300300"/>
          </a:xfrm>
          <a:prstGeom prst="rect">
            <a:avLst/>
          </a:prstGeom>
          <a:solidFill>
            <a:srgbClr val="F3F3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perf buffer</a:t>
            </a:r>
            <a:endParaRPr sz="1300">
              <a:latin typeface="Calibri"/>
              <a:ea typeface="Calibri"/>
              <a:cs typeface="Calibri"/>
              <a:sym typeface="Calibri"/>
            </a:endParaRPr>
          </a:p>
        </p:txBody>
      </p:sp>
      <p:sp>
        <p:nvSpPr>
          <p:cNvPr id="328" name="Google Shape;328;p59"/>
          <p:cNvSpPr txBox="1"/>
          <p:nvPr/>
        </p:nvSpPr>
        <p:spPr>
          <a:xfrm>
            <a:off x="6216938" y="891663"/>
            <a:ext cx="8133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b="1" lang="en" sz="1300">
                <a:latin typeface="Calibri"/>
                <a:ea typeface="Calibri"/>
                <a:cs typeface="Calibri"/>
                <a:sym typeface="Calibri"/>
              </a:rPr>
              <a:t>Kernel</a:t>
            </a:r>
            <a:endParaRPr b="1" sz="1400">
              <a:latin typeface="Calibri"/>
              <a:ea typeface="Calibri"/>
              <a:cs typeface="Calibri"/>
              <a:sym typeface="Calibri"/>
            </a:endParaRPr>
          </a:p>
        </p:txBody>
      </p:sp>
      <p:cxnSp>
        <p:nvCxnSpPr>
          <p:cNvPr id="329" name="Google Shape;329;p59"/>
          <p:cNvCxnSpPr>
            <a:stCxn id="330" idx="3"/>
            <a:endCxn id="323" idx="1"/>
          </p:cNvCxnSpPr>
          <p:nvPr/>
        </p:nvCxnSpPr>
        <p:spPr>
          <a:xfrm>
            <a:off x="1744963" y="2243144"/>
            <a:ext cx="176100" cy="0"/>
          </a:xfrm>
          <a:prstGeom prst="straightConnector1">
            <a:avLst/>
          </a:prstGeom>
          <a:noFill/>
          <a:ln cap="flat" cmpd="sng" w="28575">
            <a:solidFill>
              <a:schemeClr val="dk1"/>
            </a:solidFill>
            <a:prstDash val="solid"/>
            <a:round/>
            <a:headEnd len="med" w="med" type="none"/>
            <a:tailEnd len="med" w="med" type="stealth"/>
          </a:ln>
        </p:spPr>
      </p:cxnSp>
      <p:cxnSp>
        <p:nvCxnSpPr>
          <p:cNvPr id="331" name="Google Shape;331;p59"/>
          <p:cNvCxnSpPr/>
          <p:nvPr/>
        </p:nvCxnSpPr>
        <p:spPr>
          <a:xfrm>
            <a:off x="2943050" y="2243144"/>
            <a:ext cx="176100" cy="0"/>
          </a:xfrm>
          <a:prstGeom prst="straightConnector1">
            <a:avLst/>
          </a:prstGeom>
          <a:noFill/>
          <a:ln cap="flat" cmpd="sng" w="28575">
            <a:solidFill>
              <a:schemeClr val="dk1"/>
            </a:solidFill>
            <a:prstDash val="solid"/>
            <a:round/>
            <a:headEnd len="med" w="med" type="none"/>
            <a:tailEnd len="med" w="med" type="stealth"/>
          </a:ln>
        </p:spPr>
      </p:cxnSp>
      <p:cxnSp>
        <p:nvCxnSpPr>
          <p:cNvPr id="332" name="Google Shape;332;p59"/>
          <p:cNvCxnSpPr>
            <a:endCxn id="325" idx="0"/>
          </p:cNvCxnSpPr>
          <p:nvPr/>
        </p:nvCxnSpPr>
        <p:spPr>
          <a:xfrm>
            <a:off x="5837738" y="2086825"/>
            <a:ext cx="0" cy="120000"/>
          </a:xfrm>
          <a:prstGeom prst="straightConnector1">
            <a:avLst/>
          </a:prstGeom>
          <a:noFill/>
          <a:ln cap="flat" cmpd="sng" w="28575">
            <a:solidFill>
              <a:schemeClr val="dk1"/>
            </a:solidFill>
            <a:prstDash val="solid"/>
            <a:round/>
            <a:headEnd len="med" w="med" type="none"/>
            <a:tailEnd len="med" w="med" type="stealth"/>
          </a:ln>
        </p:spPr>
      </p:cxnSp>
      <p:cxnSp>
        <p:nvCxnSpPr>
          <p:cNvPr id="333" name="Google Shape;333;p59"/>
          <p:cNvCxnSpPr>
            <a:endCxn id="334" idx="0"/>
          </p:cNvCxnSpPr>
          <p:nvPr/>
        </p:nvCxnSpPr>
        <p:spPr>
          <a:xfrm>
            <a:off x="5837888" y="2507025"/>
            <a:ext cx="0" cy="120000"/>
          </a:xfrm>
          <a:prstGeom prst="straightConnector1">
            <a:avLst/>
          </a:prstGeom>
          <a:noFill/>
          <a:ln cap="flat" cmpd="sng" w="28575">
            <a:solidFill>
              <a:schemeClr val="dk1"/>
            </a:solidFill>
            <a:prstDash val="solid"/>
            <a:round/>
            <a:headEnd len="med" w="med" type="none"/>
            <a:tailEnd len="med" w="med" type="stealth"/>
          </a:ln>
        </p:spPr>
      </p:cxnSp>
      <p:cxnSp>
        <p:nvCxnSpPr>
          <p:cNvPr id="335" name="Google Shape;335;p59"/>
          <p:cNvCxnSpPr>
            <a:stCxn id="322" idx="3"/>
            <a:endCxn id="334" idx="1"/>
          </p:cNvCxnSpPr>
          <p:nvPr/>
        </p:nvCxnSpPr>
        <p:spPr>
          <a:xfrm>
            <a:off x="5000463" y="2954775"/>
            <a:ext cx="254400" cy="3900"/>
          </a:xfrm>
          <a:prstGeom prst="straightConnector1">
            <a:avLst/>
          </a:prstGeom>
          <a:noFill/>
          <a:ln cap="flat" cmpd="sng" w="28575">
            <a:solidFill>
              <a:schemeClr val="dk1"/>
            </a:solidFill>
            <a:prstDash val="solid"/>
            <a:round/>
            <a:headEnd len="med" w="med" type="stealth"/>
            <a:tailEnd len="med" w="med" type="stealth"/>
          </a:ln>
        </p:spPr>
      </p:cxnSp>
      <p:sp>
        <p:nvSpPr>
          <p:cNvPr id="336" name="Google Shape;336;p59"/>
          <p:cNvSpPr/>
          <p:nvPr/>
        </p:nvSpPr>
        <p:spPr>
          <a:xfrm>
            <a:off x="1740238" y="2778725"/>
            <a:ext cx="1368000" cy="300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User, program data</a:t>
            </a:r>
            <a:endParaRPr sz="1300">
              <a:latin typeface="Calibri"/>
              <a:ea typeface="Calibri"/>
              <a:cs typeface="Calibri"/>
              <a:sym typeface="Calibri"/>
            </a:endParaRPr>
          </a:p>
        </p:txBody>
      </p:sp>
      <p:cxnSp>
        <p:nvCxnSpPr>
          <p:cNvPr id="337" name="Google Shape;337;p59"/>
          <p:cNvCxnSpPr>
            <a:stCxn id="336" idx="3"/>
            <a:endCxn id="322" idx="1"/>
          </p:cNvCxnSpPr>
          <p:nvPr/>
        </p:nvCxnSpPr>
        <p:spPr>
          <a:xfrm>
            <a:off x="3108238" y="2928875"/>
            <a:ext cx="935100" cy="25800"/>
          </a:xfrm>
          <a:prstGeom prst="straightConnector1">
            <a:avLst/>
          </a:prstGeom>
          <a:noFill/>
          <a:ln cap="flat" cmpd="sng" w="28575">
            <a:solidFill>
              <a:schemeClr val="dk1"/>
            </a:solidFill>
            <a:prstDash val="solid"/>
            <a:round/>
            <a:headEnd len="med" w="med" type="stealth"/>
            <a:tailEnd len="med" w="med" type="stealth"/>
          </a:ln>
        </p:spPr>
      </p:cxnSp>
      <p:cxnSp>
        <p:nvCxnSpPr>
          <p:cNvPr id="338" name="Google Shape;338;p59"/>
          <p:cNvCxnSpPr>
            <a:stCxn id="326" idx="1"/>
            <a:endCxn id="320" idx="3"/>
          </p:cNvCxnSpPr>
          <p:nvPr/>
        </p:nvCxnSpPr>
        <p:spPr>
          <a:xfrm rot="10800000">
            <a:off x="2948013" y="3336775"/>
            <a:ext cx="1022400" cy="198300"/>
          </a:xfrm>
          <a:prstGeom prst="straightConnector1">
            <a:avLst/>
          </a:prstGeom>
          <a:noFill/>
          <a:ln cap="flat" cmpd="sng" w="28575">
            <a:solidFill>
              <a:schemeClr val="dk1"/>
            </a:solidFill>
            <a:prstDash val="solid"/>
            <a:round/>
            <a:headEnd len="med" w="med" type="none"/>
            <a:tailEnd len="med" w="med" type="stealth"/>
          </a:ln>
        </p:spPr>
      </p:cxnSp>
      <p:cxnSp>
        <p:nvCxnSpPr>
          <p:cNvPr id="339" name="Google Shape;339;p59"/>
          <p:cNvCxnSpPr>
            <a:endCxn id="320" idx="3"/>
          </p:cNvCxnSpPr>
          <p:nvPr/>
        </p:nvCxnSpPr>
        <p:spPr>
          <a:xfrm rot="10800000">
            <a:off x="2948138" y="3336825"/>
            <a:ext cx="1022100" cy="599700"/>
          </a:xfrm>
          <a:prstGeom prst="straightConnector1">
            <a:avLst/>
          </a:prstGeom>
          <a:noFill/>
          <a:ln cap="flat" cmpd="sng" w="28575">
            <a:solidFill>
              <a:schemeClr val="dk1"/>
            </a:solidFill>
            <a:prstDash val="solid"/>
            <a:round/>
            <a:headEnd len="med" w="med" type="none"/>
            <a:tailEnd len="med" w="med" type="stealth"/>
          </a:ln>
        </p:spPr>
      </p:cxnSp>
      <p:cxnSp>
        <p:nvCxnSpPr>
          <p:cNvPr id="340" name="Google Shape;340;p59"/>
          <p:cNvCxnSpPr>
            <a:endCxn id="321" idx="3"/>
          </p:cNvCxnSpPr>
          <p:nvPr/>
        </p:nvCxnSpPr>
        <p:spPr>
          <a:xfrm flipH="1">
            <a:off x="2979563" y="3102175"/>
            <a:ext cx="1067100" cy="642600"/>
          </a:xfrm>
          <a:prstGeom prst="straightConnector1">
            <a:avLst/>
          </a:prstGeom>
          <a:noFill/>
          <a:ln cap="flat" cmpd="sng" w="28575">
            <a:solidFill>
              <a:schemeClr val="dk1"/>
            </a:solidFill>
            <a:prstDash val="solid"/>
            <a:round/>
            <a:headEnd len="med" w="med" type="none"/>
            <a:tailEnd len="med" w="med" type="stealth"/>
          </a:ln>
        </p:spPr>
      </p:cxnSp>
      <p:cxnSp>
        <p:nvCxnSpPr>
          <p:cNvPr id="341" name="Google Shape;341;p59"/>
          <p:cNvCxnSpPr>
            <a:stCxn id="334" idx="2"/>
            <a:endCxn id="326" idx="3"/>
          </p:cNvCxnSpPr>
          <p:nvPr/>
        </p:nvCxnSpPr>
        <p:spPr>
          <a:xfrm flipH="1">
            <a:off x="5073488" y="3290025"/>
            <a:ext cx="764400" cy="245100"/>
          </a:xfrm>
          <a:prstGeom prst="straightConnector1">
            <a:avLst/>
          </a:prstGeom>
          <a:noFill/>
          <a:ln cap="flat" cmpd="sng" w="28575">
            <a:solidFill>
              <a:schemeClr val="dk1"/>
            </a:solidFill>
            <a:prstDash val="solid"/>
            <a:round/>
            <a:headEnd len="med" w="med" type="none"/>
            <a:tailEnd len="med" w="med" type="stealth"/>
          </a:ln>
        </p:spPr>
      </p:cxnSp>
      <p:cxnSp>
        <p:nvCxnSpPr>
          <p:cNvPr id="342" name="Google Shape;342;p59"/>
          <p:cNvCxnSpPr>
            <a:stCxn id="334" idx="2"/>
            <a:endCxn id="327" idx="3"/>
          </p:cNvCxnSpPr>
          <p:nvPr/>
        </p:nvCxnSpPr>
        <p:spPr>
          <a:xfrm flipH="1">
            <a:off x="5073488" y="3290025"/>
            <a:ext cx="764400" cy="633900"/>
          </a:xfrm>
          <a:prstGeom prst="straightConnector1">
            <a:avLst/>
          </a:prstGeom>
          <a:noFill/>
          <a:ln cap="flat" cmpd="sng" w="28575">
            <a:solidFill>
              <a:schemeClr val="dk1"/>
            </a:solidFill>
            <a:prstDash val="solid"/>
            <a:round/>
            <a:headEnd len="med" w="med" type="none"/>
            <a:tailEnd len="med" w="med" type="stealth"/>
          </a:ln>
        </p:spPr>
      </p:cxnSp>
      <p:sp>
        <p:nvSpPr>
          <p:cNvPr id="343" name="Google Shape;343;p59"/>
          <p:cNvSpPr txBox="1"/>
          <p:nvPr/>
        </p:nvSpPr>
        <p:spPr>
          <a:xfrm>
            <a:off x="683638" y="1259306"/>
            <a:ext cx="11658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latin typeface="Calibri"/>
                <a:ea typeface="Calibri"/>
                <a:cs typeface="Calibri"/>
                <a:sym typeface="Calibri"/>
              </a:rPr>
              <a:t>BPF application</a:t>
            </a:r>
            <a:endParaRPr sz="1300">
              <a:latin typeface="Calibri"/>
              <a:ea typeface="Calibri"/>
              <a:cs typeface="Calibri"/>
              <a:sym typeface="Calibri"/>
            </a:endParaRPr>
          </a:p>
        </p:txBody>
      </p:sp>
      <p:sp>
        <p:nvSpPr>
          <p:cNvPr id="315" name="Google Shape;315;p59"/>
          <p:cNvSpPr/>
          <p:nvPr/>
        </p:nvSpPr>
        <p:spPr>
          <a:xfrm>
            <a:off x="7084363" y="1447763"/>
            <a:ext cx="813300" cy="300300"/>
          </a:xfrm>
          <a:prstGeom prst="rect">
            <a:avLst/>
          </a:prstGeom>
          <a:solidFill>
            <a:srgbClr val="CFE2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tc</a:t>
            </a:r>
            <a:endParaRPr sz="1300">
              <a:latin typeface="Calibri"/>
              <a:ea typeface="Calibri"/>
              <a:cs typeface="Calibri"/>
              <a:sym typeface="Calibri"/>
            </a:endParaRPr>
          </a:p>
        </p:txBody>
      </p:sp>
      <p:sp>
        <p:nvSpPr>
          <p:cNvPr id="344" name="Google Shape;344;p59"/>
          <p:cNvSpPr/>
          <p:nvPr/>
        </p:nvSpPr>
        <p:spPr>
          <a:xfrm>
            <a:off x="7084363" y="2188088"/>
            <a:ext cx="1071600" cy="300300"/>
          </a:xfrm>
          <a:prstGeom prst="rect">
            <a:avLst/>
          </a:prstGeom>
          <a:solidFill>
            <a:srgbClr val="CFE2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sock_addr/sk</a:t>
            </a:r>
            <a:endParaRPr sz="1300">
              <a:latin typeface="Calibri"/>
              <a:ea typeface="Calibri"/>
              <a:cs typeface="Calibri"/>
              <a:sym typeface="Calibri"/>
            </a:endParaRPr>
          </a:p>
        </p:txBody>
      </p:sp>
      <p:sp>
        <p:nvSpPr>
          <p:cNvPr id="345" name="Google Shape;345;p59"/>
          <p:cNvSpPr/>
          <p:nvPr/>
        </p:nvSpPr>
        <p:spPr>
          <a:xfrm>
            <a:off x="7084413" y="3729419"/>
            <a:ext cx="813300" cy="300300"/>
          </a:xfrm>
          <a:prstGeom prst="rect">
            <a:avLst/>
          </a:prstGeom>
          <a:solidFill>
            <a:srgbClr val="CFE2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struct_ops</a:t>
            </a:r>
            <a:endParaRPr sz="1300">
              <a:latin typeface="Calibri"/>
              <a:ea typeface="Calibri"/>
              <a:cs typeface="Calibri"/>
              <a:sym typeface="Calibri"/>
            </a:endParaRPr>
          </a:p>
        </p:txBody>
      </p:sp>
      <p:sp>
        <p:nvSpPr>
          <p:cNvPr id="346" name="Google Shape;346;p59"/>
          <p:cNvSpPr txBox="1"/>
          <p:nvPr/>
        </p:nvSpPr>
        <p:spPr>
          <a:xfrm>
            <a:off x="7046263" y="1131150"/>
            <a:ext cx="12240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latin typeface="Calibri"/>
                <a:ea typeface="Calibri"/>
                <a:cs typeface="Calibri"/>
                <a:sym typeface="Calibri"/>
              </a:rPr>
              <a:t>Core networking</a:t>
            </a:r>
            <a:endParaRPr sz="1300">
              <a:latin typeface="Calibri"/>
              <a:ea typeface="Calibri"/>
              <a:cs typeface="Calibri"/>
              <a:sym typeface="Calibri"/>
            </a:endParaRPr>
          </a:p>
        </p:txBody>
      </p:sp>
      <p:sp>
        <p:nvSpPr>
          <p:cNvPr id="347" name="Google Shape;347;p59"/>
          <p:cNvSpPr txBox="1"/>
          <p:nvPr/>
        </p:nvSpPr>
        <p:spPr>
          <a:xfrm>
            <a:off x="7046313" y="3408763"/>
            <a:ext cx="14400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latin typeface="Calibri"/>
                <a:ea typeface="Calibri"/>
                <a:cs typeface="Calibri"/>
                <a:sym typeface="Calibri"/>
              </a:rPr>
              <a:t>Congestion control</a:t>
            </a:r>
            <a:endParaRPr sz="1300">
              <a:latin typeface="Calibri"/>
              <a:ea typeface="Calibri"/>
              <a:cs typeface="Calibri"/>
              <a:sym typeface="Calibri"/>
            </a:endParaRPr>
          </a:p>
        </p:txBody>
      </p:sp>
      <p:cxnSp>
        <p:nvCxnSpPr>
          <p:cNvPr id="348" name="Google Shape;348;p59"/>
          <p:cNvCxnSpPr>
            <a:stCxn id="349" idx="1"/>
          </p:cNvCxnSpPr>
          <p:nvPr/>
        </p:nvCxnSpPr>
        <p:spPr>
          <a:xfrm flipH="1">
            <a:off x="5936563" y="1968075"/>
            <a:ext cx="1147800" cy="1029000"/>
          </a:xfrm>
          <a:prstGeom prst="straightConnector1">
            <a:avLst/>
          </a:prstGeom>
          <a:noFill/>
          <a:ln cap="flat" cmpd="sng" w="28575">
            <a:solidFill>
              <a:schemeClr val="dk1"/>
            </a:solidFill>
            <a:prstDash val="dash"/>
            <a:round/>
            <a:headEnd len="med" w="med" type="none"/>
            <a:tailEnd len="med" w="med" type="none"/>
          </a:ln>
        </p:spPr>
      </p:cxnSp>
      <p:cxnSp>
        <p:nvCxnSpPr>
          <p:cNvPr id="350" name="Google Shape;350;p59"/>
          <p:cNvCxnSpPr>
            <a:stCxn id="344" idx="1"/>
          </p:cNvCxnSpPr>
          <p:nvPr/>
        </p:nvCxnSpPr>
        <p:spPr>
          <a:xfrm flipH="1">
            <a:off x="6012763" y="2338238"/>
            <a:ext cx="1071600" cy="735000"/>
          </a:xfrm>
          <a:prstGeom prst="straightConnector1">
            <a:avLst/>
          </a:prstGeom>
          <a:noFill/>
          <a:ln cap="flat" cmpd="sng" w="28575">
            <a:solidFill>
              <a:schemeClr val="dk1"/>
            </a:solidFill>
            <a:prstDash val="dash"/>
            <a:round/>
            <a:headEnd len="med" w="med" type="none"/>
            <a:tailEnd len="med" w="med" type="none"/>
          </a:ln>
        </p:spPr>
      </p:cxnSp>
      <p:cxnSp>
        <p:nvCxnSpPr>
          <p:cNvPr id="351" name="Google Shape;351;p59"/>
          <p:cNvCxnSpPr>
            <a:stCxn id="345" idx="1"/>
          </p:cNvCxnSpPr>
          <p:nvPr/>
        </p:nvCxnSpPr>
        <p:spPr>
          <a:xfrm rot="10800000">
            <a:off x="5829213" y="3020969"/>
            <a:ext cx="1255200" cy="858600"/>
          </a:xfrm>
          <a:prstGeom prst="straightConnector1">
            <a:avLst/>
          </a:prstGeom>
          <a:noFill/>
          <a:ln cap="flat" cmpd="sng" w="28575">
            <a:solidFill>
              <a:schemeClr val="dk1"/>
            </a:solidFill>
            <a:prstDash val="dash"/>
            <a:round/>
            <a:headEnd len="med" w="med" type="none"/>
            <a:tailEnd len="med" w="med" type="none"/>
          </a:ln>
        </p:spPr>
      </p:cxnSp>
      <p:sp>
        <p:nvSpPr>
          <p:cNvPr id="352" name="Google Shape;352;p59"/>
          <p:cNvSpPr/>
          <p:nvPr/>
        </p:nvSpPr>
        <p:spPr>
          <a:xfrm>
            <a:off x="7084363" y="2558250"/>
            <a:ext cx="1071600" cy="300300"/>
          </a:xfrm>
          <a:prstGeom prst="rect">
            <a:avLst/>
          </a:prstGeom>
          <a:solidFill>
            <a:srgbClr val="CFE2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reuseport</a:t>
            </a:r>
            <a:endParaRPr sz="1300">
              <a:latin typeface="Calibri"/>
              <a:ea typeface="Calibri"/>
              <a:cs typeface="Calibri"/>
              <a:sym typeface="Calibri"/>
            </a:endParaRPr>
          </a:p>
        </p:txBody>
      </p:sp>
      <p:cxnSp>
        <p:nvCxnSpPr>
          <p:cNvPr id="353" name="Google Shape;353;p59"/>
          <p:cNvCxnSpPr>
            <a:stCxn id="352" idx="1"/>
          </p:cNvCxnSpPr>
          <p:nvPr/>
        </p:nvCxnSpPr>
        <p:spPr>
          <a:xfrm flipH="1">
            <a:off x="5872963" y="2708400"/>
            <a:ext cx="1211400" cy="268800"/>
          </a:xfrm>
          <a:prstGeom prst="straightConnector1">
            <a:avLst/>
          </a:prstGeom>
          <a:noFill/>
          <a:ln cap="flat" cmpd="sng" w="28575">
            <a:solidFill>
              <a:schemeClr val="dk1"/>
            </a:solidFill>
            <a:prstDash val="dash"/>
            <a:round/>
            <a:headEnd len="med" w="med" type="none"/>
            <a:tailEnd len="med" w="med" type="none"/>
          </a:ln>
        </p:spPr>
      </p:cxnSp>
      <p:sp>
        <p:nvSpPr>
          <p:cNvPr id="354" name="Google Shape;354;p59"/>
          <p:cNvSpPr txBox="1"/>
          <p:nvPr/>
        </p:nvSpPr>
        <p:spPr>
          <a:xfrm>
            <a:off x="5704163" y="4391550"/>
            <a:ext cx="8835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latin typeface="Calibri"/>
                <a:ea typeface="Calibri"/>
                <a:cs typeface="Calibri"/>
                <a:sym typeface="Calibri"/>
              </a:rPr>
              <a:t>Hardening</a:t>
            </a:r>
            <a:endParaRPr sz="1300">
              <a:latin typeface="Calibri"/>
              <a:ea typeface="Calibri"/>
              <a:cs typeface="Calibri"/>
              <a:sym typeface="Calibri"/>
            </a:endParaRPr>
          </a:p>
        </p:txBody>
      </p:sp>
      <p:cxnSp>
        <p:nvCxnSpPr>
          <p:cNvPr id="355" name="Google Shape;355;p59"/>
          <p:cNvCxnSpPr/>
          <p:nvPr/>
        </p:nvCxnSpPr>
        <p:spPr>
          <a:xfrm rot="10800000">
            <a:off x="5923100" y="3077375"/>
            <a:ext cx="681600" cy="1663500"/>
          </a:xfrm>
          <a:prstGeom prst="straightConnector1">
            <a:avLst/>
          </a:prstGeom>
          <a:noFill/>
          <a:ln cap="flat" cmpd="sng" w="28575">
            <a:solidFill>
              <a:schemeClr val="dk1"/>
            </a:solidFill>
            <a:prstDash val="dash"/>
            <a:round/>
            <a:headEnd len="med" w="med" type="none"/>
            <a:tailEnd len="med" w="med" type="none"/>
          </a:ln>
        </p:spPr>
      </p:cxnSp>
      <p:sp>
        <p:nvSpPr>
          <p:cNvPr id="356" name="Google Shape;356;p59"/>
          <p:cNvSpPr/>
          <p:nvPr/>
        </p:nvSpPr>
        <p:spPr>
          <a:xfrm>
            <a:off x="7049263" y="4429950"/>
            <a:ext cx="883500" cy="300300"/>
          </a:xfrm>
          <a:prstGeom prst="rect">
            <a:avLst/>
          </a:prstGeom>
          <a:solidFill>
            <a:srgbClr val="CFE2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sockmap</a:t>
            </a:r>
            <a:endParaRPr sz="1300">
              <a:latin typeface="Calibri"/>
              <a:ea typeface="Calibri"/>
              <a:cs typeface="Calibri"/>
              <a:sym typeface="Calibri"/>
            </a:endParaRPr>
          </a:p>
        </p:txBody>
      </p:sp>
      <p:sp>
        <p:nvSpPr>
          <p:cNvPr id="357" name="Google Shape;357;p59"/>
          <p:cNvSpPr txBox="1"/>
          <p:nvPr/>
        </p:nvSpPr>
        <p:spPr>
          <a:xfrm>
            <a:off x="6973063" y="4141738"/>
            <a:ext cx="1995300" cy="4926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latin typeface="Calibri"/>
                <a:ea typeface="Calibri"/>
                <a:cs typeface="Calibri"/>
                <a:sym typeface="Calibri"/>
              </a:rPr>
              <a:t>L7 observability &amp; Policy, IPC</a:t>
            </a:r>
            <a:endParaRPr sz="1300">
              <a:latin typeface="Calibri"/>
              <a:ea typeface="Calibri"/>
              <a:cs typeface="Calibri"/>
              <a:sym typeface="Calibri"/>
            </a:endParaRPr>
          </a:p>
        </p:txBody>
      </p:sp>
      <p:cxnSp>
        <p:nvCxnSpPr>
          <p:cNvPr id="358" name="Google Shape;358;p59"/>
          <p:cNvCxnSpPr>
            <a:stCxn id="356" idx="1"/>
          </p:cNvCxnSpPr>
          <p:nvPr/>
        </p:nvCxnSpPr>
        <p:spPr>
          <a:xfrm rot="10800000">
            <a:off x="5872963" y="3058500"/>
            <a:ext cx="1176300" cy="1521600"/>
          </a:xfrm>
          <a:prstGeom prst="straightConnector1">
            <a:avLst/>
          </a:prstGeom>
          <a:noFill/>
          <a:ln cap="flat" cmpd="sng" w="28575">
            <a:solidFill>
              <a:schemeClr val="dk1"/>
            </a:solidFill>
            <a:prstDash val="dash"/>
            <a:round/>
            <a:headEnd len="med" w="med" type="none"/>
            <a:tailEnd len="med" w="med" type="none"/>
          </a:ln>
        </p:spPr>
      </p:cxnSp>
      <p:sp>
        <p:nvSpPr>
          <p:cNvPr id="349" name="Google Shape;349;p59"/>
          <p:cNvSpPr/>
          <p:nvPr/>
        </p:nvSpPr>
        <p:spPr>
          <a:xfrm>
            <a:off x="7084363" y="1817925"/>
            <a:ext cx="1471800" cy="300300"/>
          </a:xfrm>
          <a:prstGeom prst="rect">
            <a:avLst/>
          </a:prstGeom>
          <a:solidFill>
            <a:srgbClr val="CFE2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XDP (&amp; AF_XDP)</a:t>
            </a:r>
            <a:endParaRPr sz="1300">
              <a:latin typeface="Calibri"/>
              <a:ea typeface="Calibri"/>
              <a:cs typeface="Calibri"/>
              <a:sym typeface="Calibri"/>
            </a:endParaRPr>
          </a:p>
        </p:txBody>
      </p:sp>
      <p:sp>
        <p:nvSpPr>
          <p:cNvPr id="359" name="Google Shape;359;p59"/>
          <p:cNvSpPr/>
          <p:nvPr/>
        </p:nvSpPr>
        <p:spPr>
          <a:xfrm>
            <a:off x="7084363" y="2928413"/>
            <a:ext cx="935400" cy="300300"/>
          </a:xfrm>
          <a:prstGeom prst="rect">
            <a:avLst/>
          </a:prstGeom>
          <a:solidFill>
            <a:srgbClr val="CFE2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sk_lookup</a:t>
            </a:r>
            <a:endParaRPr sz="1300">
              <a:latin typeface="Calibri"/>
              <a:ea typeface="Calibri"/>
              <a:cs typeface="Calibri"/>
              <a:sym typeface="Calibri"/>
            </a:endParaRPr>
          </a:p>
        </p:txBody>
      </p:sp>
      <p:cxnSp>
        <p:nvCxnSpPr>
          <p:cNvPr id="360" name="Google Shape;360;p59"/>
          <p:cNvCxnSpPr>
            <a:stCxn id="359" idx="1"/>
          </p:cNvCxnSpPr>
          <p:nvPr/>
        </p:nvCxnSpPr>
        <p:spPr>
          <a:xfrm rot="10800000">
            <a:off x="5949163" y="3053363"/>
            <a:ext cx="1135200" cy="25200"/>
          </a:xfrm>
          <a:prstGeom prst="straightConnector1">
            <a:avLst/>
          </a:prstGeom>
          <a:noFill/>
          <a:ln cap="flat" cmpd="sng" w="28575">
            <a:solidFill>
              <a:schemeClr val="dk1"/>
            </a:solidFill>
            <a:prstDash val="dash"/>
            <a:round/>
            <a:headEnd len="med" w="med" type="none"/>
            <a:tailEnd len="med" w="med" type="none"/>
          </a:ln>
        </p:spPr>
      </p:cxnSp>
      <p:sp>
        <p:nvSpPr>
          <p:cNvPr id="361" name="Google Shape;361;p59"/>
          <p:cNvSpPr txBox="1"/>
          <p:nvPr/>
        </p:nvSpPr>
        <p:spPr>
          <a:xfrm>
            <a:off x="4879213" y="4084700"/>
            <a:ext cx="12774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latin typeface="Calibri"/>
                <a:ea typeface="Calibri"/>
                <a:cs typeface="Calibri"/>
                <a:sym typeface="Calibri"/>
              </a:rPr>
              <a:t>Misc</a:t>
            </a:r>
            <a:endParaRPr sz="1300">
              <a:latin typeface="Calibri"/>
              <a:ea typeface="Calibri"/>
              <a:cs typeface="Calibri"/>
              <a:sym typeface="Calibri"/>
            </a:endParaRPr>
          </a:p>
        </p:txBody>
      </p:sp>
      <p:sp>
        <p:nvSpPr>
          <p:cNvPr id="362" name="Google Shape;362;p59"/>
          <p:cNvSpPr/>
          <p:nvPr/>
        </p:nvSpPr>
        <p:spPr>
          <a:xfrm>
            <a:off x="4605988" y="4731500"/>
            <a:ext cx="883500" cy="300300"/>
          </a:xfrm>
          <a:prstGeom prst="rect">
            <a:avLst/>
          </a:prstGeom>
          <a:solidFill>
            <a:srgbClr val="CFE2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freplace</a:t>
            </a:r>
            <a:endParaRPr sz="1300">
              <a:latin typeface="Calibri"/>
              <a:ea typeface="Calibri"/>
              <a:cs typeface="Calibri"/>
              <a:sym typeface="Calibri"/>
            </a:endParaRPr>
          </a:p>
        </p:txBody>
      </p:sp>
      <p:cxnSp>
        <p:nvCxnSpPr>
          <p:cNvPr id="363" name="Google Shape;363;p59"/>
          <p:cNvCxnSpPr>
            <a:stCxn id="362" idx="0"/>
          </p:cNvCxnSpPr>
          <p:nvPr/>
        </p:nvCxnSpPr>
        <p:spPr>
          <a:xfrm flipH="1" rot="10800000">
            <a:off x="5047738" y="3164900"/>
            <a:ext cx="956700" cy="1566600"/>
          </a:xfrm>
          <a:prstGeom prst="straightConnector1">
            <a:avLst/>
          </a:prstGeom>
          <a:noFill/>
          <a:ln cap="flat" cmpd="sng" w="28575">
            <a:solidFill>
              <a:schemeClr val="dk1"/>
            </a:solidFill>
            <a:prstDash val="dash"/>
            <a:round/>
            <a:headEnd len="med" w="med" type="none"/>
            <a:tailEnd len="med" w="med" type="none"/>
          </a:ln>
        </p:spPr>
      </p:cxnSp>
      <p:sp>
        <p:nvSpPr>
          <p:cNvPr id="364" name="Google Shape;364;p59"/>
          <p:cNvSpPr/>
          <p:nvPr/>
        </p:nvSpPr>
        <p:spPr>
          <a:xfrm>
            <a:off x="4605988" y="4380100"/>
            <a:ext cx="883500" cy="300300"/>
          </a:xfrm>
          <a:prstGeom prst="rect">
            <a:avLst/>
          </a:prstGeom>
          <a:solidFill>
            <a:srgbClr val="CFE2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iterators</a:t>
            </a:r>
            <a:endParaRPr sz="1300">
              <a:latin typeface="Calibri"/>
              <a:ea typeface="Calibri"/>
              <a:cs typeface="Calibri"/>
              <a:sym typeface="Calibri"/>
            </a:endParaRPr>
          </a:p>
        </p:txBody>
      </p:sp>
      <p:sp>
        <p:nvSpPr>
          <p:cNvPr id="334" name="Google Shape;334;p59"/>
          <p:cNvSpPr/>
          <p:nvPr/>
        </p:nvSpPr>
        <p:spPr>
          <a:xfrm>
            <a:off x="5254988" y="2627025"/>
            <a:ext cx="1165800" cy="6630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BPF [runtime]</a:t>
            </a:r>
            <a:endParaRPr sz="1300">
              <a:latin typeface="Calibri"/>
              <a:ea typeface="Calibri"/>
              <a:cs typeface="Calibri"/>
              <a:sym typeface="Calibri"/>
            </a:endParaRPr>
          </a:p>
        </p:txBody>
      </p:sp>
      <p:sp>
        <p:nvSpPr>
          <p:cNvPr id="365" name="Google Shape;365;p59"/>
          <p:cNvSpPr/>
          <p:nvPr/>
        </p:nvSpPr>
        <p:spPr>
          <a:xfrm>
            <a:off x="5754775" y="4701800"/>
            <a:ext cx="1071600" cy="300300"/>
          </a:xfrm>
          <a:prstGeom prst="rect">
            <a:avLst/>
          </a:prstGeom>
          <a:solidFill>
            <a:srgbClr val="CFE2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flow dissector</a:t>
            </a:r>
            <a:endParaRPr sz="1300">
              <a:latin typeface="Calibri"/>
              <a:ea typeface="Calibri"/>
              <a:cs typeface="Calibri"/>
              <a:sym typeface="Calibri"/>
            </a:endParaRPr>
          </a:p>
        </p:txBody>
      </p:sp>
      <p:sp>
        <p:nvSpPr>
          <p:cNvPr id="366" name="Google Shape;366;p59"/>
          <p:cNvSpPr/>
          <p:nvPr/>
        </p:nvSpPr>
        <p:spPr>
          <a:xfrm>
            <a:off x="5000950" y="1074469"/>
            <a:ext cx="593100" cy="300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BTF</a:t>
            </a:r>
            <a:endParaRPr sz="1300">
              <a:latin typeface="Calibri"/>
              <a:ea typeface="Calibri"/>
              <a:cs typeface="Calibri"/>
              <a:sym typeface="Calibri"/>
            </a:endParaRPr>
          </a:p>
        </p:txBody>
      </p:sp>
      <p:cxnSp>
        <p:nvCxnSpPr>
          <p:cNvPr id="367" name="Google Shape;367;p59"/>
          <p:cNvCxnSpPr/>
          <p:nvPr/>
        </p:nvCxnSpPr>
        <p:spPr>
          <a:xfrm flipH="1" rot="10800000">
            <a:off x="1344700" y="1388488"/>
            <a:ext cx="3677700" cy="781800"/>
          </a:xfrm>
          <a:prstGeom prst="straightConnector1">
            <a:avLst/>
          </a:prstGeom>
          <a:noFill/>
          <a:ln cap="flat" cmpd="sng" w="28575">
            <a:solidFill>
              <a:schemeClr val="dk1"/>
            </a:solidFill>
            <a:prstDash val="solid"/>
            <a:round/>
            <a:headEnd len="med" w="med" type="none"/>
            <a:tailEnd len="med" w="med" type="stealth"/>
          </a:ln>
        </p:spPr>
      </p:cxnSp>
      <p:cxnSp>
        <p:nvCxnSpPr>
          <p:cNvPr id="368" name="Google Shape;368;p59"/>
          <p:cNvCxnSpPr/>
          <p:nvPr/>
        </p:nvCxnSpPr>
        <p:spPr>
          <a:xfrm flipH="1" rot="10800000">
            <a:off x="4101638" y="1936850"/>
            <a:ext cx="1294500" cy="217200"/>
          </a:xfrm>
          <a:prstGeom prst="straightConnector1">
            <a:avLst/>
          </a:prstGeom>
          <a:noFill/>
          <a:ln cap="flat" cmpd="sng" w="28575">
            <a:solidFill>
              <a:schemeClr val="dk1"/>
            </a:solidFill>
            <a:prstDash val="solid"/>
            <a:round/>
            <a:headEnd len="med" w="med" type="none"/>
            <a:tailEnd len="med" w="med" type="stealth"/>
          </a:ln>
        </p:spPr>
      </p:cxnSp>
      <p:cxnSp>
        <p:nvCxnSpPr>
          <p:cNvPr id="369" name="Google Shape;369;p59"/>
          <p:cNvCxnSpPr>
            <a:endCxn id="366" idx="2"/>
          </p:cNvCxnSpPr>
          <p:nvPr/>
        </p:nvCxnSpPr>
        <p:spPr>
          <a:xfrm rot="10800000">
            <a:off x="5297500" y="1374769"/>
            <a:ext cx="540300" cy="411900"/>
          </a:xfrm>
          <a:prstGeom prst="straightConnector1">
            <a:avLst/>
          </a:prstGeom>
          <a:noFill/>
          <a:ln cap="flat" cmpd="sng" w="28575">
            <a:solidFill>
              <a:schemeClr val="dk1"/>
            </a:solidFill>
            <a:prstDash val="solid"/>
            <a:round/>
            <a:headEnd len="med" w="med" type="stealth"/>
            <a:tailEnd len="med" w="med" type="stealth"/>
          </a:ln>
        </p:spPr>
      </p:cxnSp>
      <p:sp>
        <p:nvSpPr>
          <p:cNvPr id="370" name="Google Shape;370;p59"/>
          <p:cNvSpPr/>
          <p:nvPr/>
        </p:nvSpPr>
        <p:spPr>
          <a:xfrm>
            <a:off x="4192875" y="1464675"/>
            <a:ext cx="758100" cy="642600"/>
          </a:xfrm>
          <a:prstGeom prst="rect">
            <a:avLst/>
          </a:prstGeom>
          <a:solidFill>
            <a:srgbClr val="F3F3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BPF</a:t>
            </a:r>
            <a:endParaRPr sz="1300">
              <a:latin typeface="Calibri"/>
              <a:ea typeface="Calibri"/>
              <a:cs typeface="Calibri"/>
              <a:sym typeface="Calibri"/>
            </a:endParaRPr>
          </a:p>
          <a:p>
            <a:pPr indent="0" lvl="0" marL="0" rtl="0" algn="ctr">
              <a:spcBef>
                <a:spcPts val="0"/>
              </a:spcBef>
              <a:spcAft>
                <a:spcPts val="0"/>
              </a:spcAft>
              <a:buNone/>
            </a:pPr>
            <a:r>
              <a:rPr lang="en" sz="1300">
                <a:latin typeface="Calibri"/>
                <a:ea typeface="Calibri"/>
                <a:cs typeface="Calibri"/>
                <a:sym typeface="Calibri"/>
              </a:rPr>
              <a:t>loader</a:t>
            </a:r>
            <a:endParaRPr sz="1300">
              <a:latin typeface="Calibri"/>
              <a:ea typeface="Calibri"/>
              <a:cs typeface="Calibri"/>
              <a:sym typeface="Calibri"/>
            </a:endParaRPr>
          </a:p>
        </p:txBody>
      </p:sp>
      <p:sp>
        <p:nvSpPr>
          <p:cNvPr id="371" name="Google Shape;371;p59"/>
          <p:cNvSpPr/>
          <p:nvPr/>
        </p:nvSpPr>
        <p:spPr>
          <a:xfrm>
            <a:off x="4043463" y="990000"/>
            <a:ext cx="813300" cy="300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BPF CO-RE</a:t>
            </a:r>
            <a:endParaRPr sz="1300">
              <a:latin typeface="Calibri"/>
              <a:ea typeface="Calibri"/>
              <a:cs typeface="Calibri"/>
              <a:sym typeface="Calibri"/>
            </a:endParaRPr>
          </a:p>
        </p:txBody>
      </p:sp>
      <p:cxnSp>
        <p:nvCxnSpPr>
          <p:cNvPr id="372" name="Google Shape;372;p59"/>
          <p:cNvCxnSpPr>
            <a:stCxn id="371" idx="3"/>
            <a:endCxn id="366" idx="1"/>
          </p:cNvCxnSpPr>
          <p:nvPr/>
        </p:nvCxnSpPr>
        <p:spPr>
          <a:xfrm>
            <a:off x="4856763" y="1140150"/>
            <a:ext cx="144300" cy="84600"/>
          </a:xfrm>
          <a:prstGeom prst="straightConnector1">
            <a:avLst/>
          </a:prstGeom>
          <a:noFill/>
          <a:ln cap="flat" cmpd="sng" w="28575">
            <a:solidFill>
              <a:schemeClr val="dk1"/>
            </a:solidFill>
            <a:prstDash val="solid"/>
            <a:round/>
            <a:headEnd len="med" w="med" type="none"/>
            <a:tailEnd len="med" w="med" type="stealth"/>
          </a:ln>
        </p:spPr>
      </p:cxnSp>
      <p:cxnSp>
        <p:nvCxnSpPr>
          <p:cNvPr id="373" name="Google Shape;373;p59"/>
          <p:cNvCxnSpPr>
            <a:stCxn id="370" idx="0"/>
            <a:endCxn id="371" idx="2"/>
          </p:cNvCxnSpPr>
          <p:nvPr/>
        </p:nvCxnSpPr>
        <p:spPr>
          <a:xfrm rot="10800000">
            <a:off x="4450125" y="1290375"/>
            <a:ext cx="121800" cy="174300"/>
          </a:xfrm>
          <a:prstGeom prst="straightConnector1">
            <a:avLst/>
          </a:prstGeom>
          <a:noFill/>
          <a:ln cap="flat" cmpd="sng" w="28575">
            <a:solidFill>
              <a:schemeClr val="dk1"/>
            </a:solidFill>
            <a:prstDash val="solid"/>
            <a:round/>
            <a:headEnd len="med" w="med" type="none"/>
            <a:tailEnd len="med" w="med" type="stealth"/>
          </a:ln>
        </p:spPr>
      </p:cxnSp>
      <p:sp>
        <p:nvSpPr>
          <p:cNvPr id="330" name="Google Shape;330;p59"/>
          <p:cNvSpPr/>
          <p:nvPr/>
        </p:nvSpPr>
        <p:spPr>
          <a:xfrm>
            <a:off x="787963" y="1911644"/>
            <a:ext cx="957000" cy="6630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BPF program</a:t>
            </a:r>
            <a:endParaRPr sz="13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0"/>
          <p:cNvSpPr txBox="1"/>
          <p:nvPr>
            <p:ph type="title"/>
          </p:nvPr>
        </p:nvSpPr>
        <p:spPr>
          <a:xfrm>
            <a:off x="475488" y="409000"/>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Tetragon - Auditing eBPF programs</a:t>
            </a:r>
            <a:endParaRPr>
              <a:solidFill>
                <a:srgbClr val="0A0B0F"/>
              </a:solidFill>
            </a:endParaRPr>
          </a:p>
        </p:txBody>
      </p:sp>
      <p:cxnSp>
        <p:nvCxnSpPr>
          <p:cNvPr id="380" name="Google Shape;380;p60"/>
          <p:cNvCxnSpPr/>
          <p:nvPr/>
        </p:nvCxnSpPr>
        <p:spPr>
          <a:xfrm flipH="1">
            <a:off x="5860363" y="1586288"/>
            <a:ext cx="1224000" cy="1323000"/>
          </a:xfrm>
          <a:prstGeom prst="straightConnector1">
            <a:avLst/>
          </a:prstGeom>
          <a:noFill/>
          <a:ln cap="flat" cmpd="sng" w="28575">
            <a:solidFill>
              <a:schemeClr val="dk1"/>
            </a:solidFill>
            <a:prstDash val="dash"/>
            <a:round/>
            <a:headEnd len="med" w="med" type="none"/>
            <a:tailEnd len="med" w="med" type="none"/>
          </a:ln>
        </p:spPr>
      </p:cxnSp>
      <p:sp>
        <p:nvSpPr>
          <p:cNvPr id="381" name="Google Shape;381;p60"/>
          <p:cNvSpPr/>
          <p:nvPr/>
        </p:nvSpPr>
        <p:spPr>
          <a:xfrm>
            <a:off x="656713" y="1263400"/>
            <a:ext cx="3721500" cy="3027300"/>
          </a:xfrm>
          <a:prstGeom prst="rect">
            <a:avLst/>
          </a:prstGeom>
          <a:no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382" name="Google Shape;382;p60"/>
          <p:cNvCxnSpPr/>
          <p:nvPr/>
        </p:nvCxnSpPr>
        <p:spPr>
          <a:xfrm>
            <a:off x="4521963" y="994463"/>
            <a:ext cx="0" cy="3884100"/>
          </a:xfrm>
          <a:prstGeom prst="straightConnector1">
            <a:avLst/>
          </a:prstGeom>
          <a:noFill/>
          <a:ln cap="flat" cmpd="sng" w="19050">
            <a:solidFill>
              <a:schemeClr val="dk2"/>
            </a:solidFill>
            <a:prstDash val="dot"/>
            <a:round/>
            <a:headEnd len="med" w="med" type="none"/>
            <a:tailEnd len="med" w="med" type="none"/>
          </a:ln>
        </p:spPr>
      </p:cxnSp>
      <p:sp>
        <p:nvSpPr>
          <p:cNvPr id="383" name="Google Shape;383;p60"/>
          <p:cNvSpPr txBox="1"/>
          <p:nvPr/>
        </p:nvSpPr>
        <p:spPr>
          <a:xfrm>
            <a:off x="1458000" y="4545375"/>
            <a:ext cx="3100500" cy="369300"/>
          </a:xfrm>
          <a:prstGeom prst="rect">
            <a:avLst/>
          </a:prstGeom>
          <a:noFill/>
          <a:ln>
            <a:noFill/>
          </a:ln>
        </p:spPr>
        <p:txBody>
          <a:bodyPr anchorCtr="0" anchor="t" bIns="91425" lIns="91425" spcFirstLastPara="1" rIns="91425" wrap="square" tIns="91425">
            <a:spAutoFit/>
          </a:bodyPr>
          <a:lstStyle/>
          <a:p>
            <a:pPr indent="0" lvl="0" marL="0" rtl="0" algn="l">
              <a:spcBef>
                <a:spcPts val="800"/>
              </a:spcBef>
              <a:spcAft>
                <a:spcPts val="0"/>
              </a:spcAft>
              <a:buNone/>
            </a:pPr>
            <a:r>
              <a:rPr lang="en" sz="1200">
                <a:solidFill>
                  <a:srgbClr val="999999"/>
                </a:solidFill>
                <a:latin typeface="Calibri"/>
                <a:ea typeface="Calibri"/>
                <a:cs typeface="Calibri"/>
                <a:sym typeface="Calibri"/>
              </a:rPr>
              <a:t>[ modified from </a:t>
            </a:r>
            <a:r>
              <a:rPr lang="en" sz="1200" u="sng">
                <a:solidFill>
                  <a:srgbClr val="999999"/>
                </a:solidFill>
                <a:latin typeface="Calibri"/>
                <a:ea typeface="Calibri"/>
                <a:cs typeface="Calibri"/>
                <a:sym typeface="Calibri"/>
                <a:hlinkClick r:id="rId3">
                  <a:extLst>
                    <a:ext uri="{A12FA001-AC4F-418D-AE19-62706E023703}">
                      <ahyp:hlinkClr val="tx"/>
                    </a:ext>
                  </a:extLst>
                </a:hlinkClick>
              </a:rPr>
              <a:t>Gregg, BPF Internals, LISA’21</a:t>
            </a:r>
            <a:r>
              <a:rPr lang="en" sz="1200">
                <a:solidFill>
                  <a:srgbClr val="999999"/>
                </a:solidFill>
                <a:latin typeface="Calibri"/>
                <a:ea typeface="Calibri"/>
                <a:cs typeface="Calibri"/>
                <a:sym typeface="Calibri"/>
              </a:rPr>
              <a:t> ]</a:t>
            </a:r>
            <a:endParaRPr sz="1200">
              <a:solidFill>
                <a:srgbClr val="999999"/>
              </a:solidFill>
              <a:latin typeface="Calibri"/>
              <a:ea typeface="Calibri"/>
              <a:cs typeface="Calibri"/>
              <a:sym typeface="Calibri"/>
            </a:endParaRPr>
          </a:p>
        </p:txBody>
      </p:sp>
      <p:sp>
        <p:nvSpPr>
          <p:cNvPr id="384" name="Google Shape;384;p60"/>
          <p:cNvSpPr/>
          <p:nvPr/>
        </p:nvSpPr>
        <p:spPr>
          <a:xfrm>
            <a:off x="3134638" y="1961675"/>
            <a:ext cx="957000" cy="5631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BPF bytecode</a:t>
            </a:r>
            <a:endParaRPr sz="1300">
              <a:latin typeface="Calibri"/>
              <a:ea typeface="Calibri"/>
              <a:cs typeface="Calibri"/>
              <a:sym typeface="Calibri"/>
            </a:endParaRPr>
          </a:p>
        </p:txBody>
      </p:sp>
      <p:sp>
        <p:nvSpPr>
          <p:cNvPr id="385" name="Google Shape;385;p60"/>
          <p:cNvSpPr/>
          <p:nvPr/>
        </p:nvSpPr>
        <p:spPr>
          <a:xfrm>
            <a:off x="1845038" y="3186675"/>
            <a:ext cx="1103100" cy="300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Per-event data</a:t>
            </a:r>
            <a:endParaRPr sz="1300">
              <a:latin typeface="Calibri"/>
              <a:ea typeface="Calibri"/>
              <a:cs typeface="Calibri"/>
              <a:sym typeface="Calibri"/>
            </a:endParaRPr>
          </a:p>
        </p:txBody>
      </p:sp>
      <p:sp>
        <p:nvSpPr>
          <p:cNvPr id="386" name="Google Shape;386;p60"/>
          <p:cNvSpPr/>
          <p:nvPr/>
        </p:nvSpPr>
        <p:spPr>
          <a:xfrm>
            <a:off x="1813763" y="3594625"/>
            <a:ext cx="1165800" cy="300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Statistics, stacks</a:t>
            </a:r>
            <a:endParaRPr sz="1300">
              <a:latin typeface="Calibri"/>
              <a:ea typeface="Calibri"/>
              <a:cs typeface="Calibri"/>
              <a:sym typeface="Calibri"/>
            </a:endParaRPr>
          </a:p>
        </p:txBody>
      </p:sp>
      <p:sp>
        <p:nvSpPr>
          <p:cNvPr id="387" name="Google Shape;387;p60"/>
          <p:cNvSpPr/>
          <p:nvPr/>
        </p:nvSpPr>
        <p:spPr>
          <a:xfrm>
            <a:off x="4043463" y="2722875"/>
            <a:ext cx="957000" cy="463800"/>
          </a:xfrm>
          <a:prstGeom prst="rect">
            <a:avLst/>
          </a:prstGeom>
          <a:solidFill>
            <a:srgbClr val="F3F3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solidFill>
                  <a:srgbClr val="980000"/>
                </a:solidFill>
                <a:latin typeface="Calibri"/>
                <a:ea typeface="Calibri"/>
                <a:cs typeface="Calibri"/>
                <a:sym typeface="Calibri"/>
              </a:rPr>
              <a:t>Shared BPF </a:t>
            </a:r>
            <a:endParaRPr sz="1300">
              <a:solidFill>
                <a:srgbClr val="980000"/>
              </a:solidFill>
              <a:latin typeface="Calibri"/>
              <a:ea typeface="Calibri"/>
              <a:cs typeface="Calibri"/>
              <a:sym typeface="Calibri"/>
            </a:endParaRPr>
          </a:p>
          <a:p>
            <a:pPr indent="0" lvl="0" marL="0" rtl="0" algn="ctr">
              <a:spcBef>
                <a:spcPts val="0"/>
              </a:spcBef>
              <a:spcAft>
                <a:spcPts val="0"/>
              </a:spcAft>
              <a:buNone/>
            </a:pPr>
            <a:r>
              <a:rPr lang="en" sz="1300">
                <a:solidFill>
                  <a:srgbClr val="980000"/>
                </a:solidFill>
                <a:latin typeface="Calibri"/>
                <a:ea typeface="Calibri"/>
                <a:cs typeface="Calibri"/>
                <a:sym typeface="Calibri"/>
              </a:rPr>
              <a:t>maps</a:t>
            </a:r>
            <a:endParaRPr sz="1300">
              <a:solidFill>
                <a:srgbClr val="980000"/>
              </a:solidFill>
              <a:latin typeface="Calibri"/>
              <a:ea typeface="Calibri"/>
              <a:cs typeface="Calibri"/>
              <a:sym typeface="Calibri"/>
            </a:endParaRPr>
          </a:p>
        </p:txBody>
      </p:sp>
      <p:sp>
        <p:nvSpPr>
          <p:cNvPr id="388" name="Google Shape;388;p60"/>
          <p:cNvSpPr/>
          <p:nvPr/>
        </p:nvSpPr>
        <p:spPr>
          <a:xfrm>
            <a:off x="1920919" y="2093069"/>
            <a:ext cx="1006500" cy="300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rPr lang="en" sz="1300">
                <a:latin typeface="Calibri"/>
                <a:ea typeface="Calibri"/>
                <a:cs typeface="Calibri"/>
                <a:sym typeface="Calibri"/>
              </a:rPr>
              <a:t>BPF compiler</a:t>
            </a:r>
            <a:endParaRPr sz="1300">
              <a:latin typeface="Calibri"/>
              <a:ea typeface="Calibri"/>
              <a:cs typeface="Calibri"/>
              <a:sym typeface="Calibri"/>
            </a:endParaRPr>
          </a:p>
        </p:txBody>
      </p:sp>
      <p:sp>
        <p:nvSpPr>
          <p:cNvPr id="389" name="Google Shape;389;p60"/>
          <p:cNvSpPr/>
          <p:nvPr/>
        </p:nvSpPr>
        <p:spPr>
          <a:xfrm>
            <a:off x="5406138" y="1779125"/>
            <a:ext cx="883500" cy="300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solidFill>
                  <a:srgbClr val="A61C00"/>
                </a:solidFill>
                <a:latin typeface="Calibri"/>
                <a:ea typeface="Calibri"/>
                <a:cs typeface="Calibri"/>
                <a:sym typeface="Calibri"/>
              </a:rPr>
              <a:t>BPF verifier</a:t>
            </a:r>
            <a:endParaRPr sz="1300">
              <a:solidFill>
                <a:srgbClr val="A61C00"/>
              </a:solidFill>
              <a:latin typeface="Calibri"/>
              <a:ea typeface="Calibri"/>
              <a:cs typeface="Calibri"/>
              <a:sym typeface="Calibri"/>
            </a:endParaRPr>
          </a:p>
        </p:txBody>
      </p:sp>
      <p:sp>
        <p:nvSpPr>
          <p:cNvPr id="390" name="Google Shape;390;p60"/>
          <p:cNvSpPr/>
          <p:nvPr/>
        </p:nvSpPr>
        <p:spPr>
          <a:xfrm>
            <a:off x="5458688" y="2206825"/>
            <a:ext cx="758100" cy="300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BPF JIT</a:t>
            </a:r>
            <a:endParaRPr sz="1300">
              <a:latin typeface="Calibri"/>
              <a:ea typeface="Calibri"/>
              <a:cs typeface="Calibri"/>
              <a:sym typeface="Calibri"/>
            </a:endParaRPr>
          </a:p>
        </p:txBody>
      </p:sp>
      <p:sp>
        <p:nvSpPr>
          <p:cNvPr id="391" name="Google Shape;391;p60"/>
          <p:cNvSpPr/>
          <p:nvPr/>
        </p:nvSpPr>
        <p:spPr>
          <a:xfrm>
            <a:off x="3970413" y="3384925"/>
            <a:ext cx="1103100" cy="300300"/>
          </a:xfrm>
          <a:prstGeom prst="rect">
            <a:avLst/>
          </a:prstGeom>
          <a:solidFill>
            <a:srgbClr val="F3F3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solidFill>
                  <a:srgbClr val="980000"/>
                </a:solidFill>
                <a:latin typeface="Calibri"/>
                <a:ea typeface="Calibri"/>
                <a:cs typeface="Calibri"/>
                <a:sym typeface="Calibri"/>
              </a:rPr>
              <a:t>BPF ringbuf</a:t>
            </a:r>
            <a:endParaRPr sz="1300">
              <a:solidFill>
                <a:srgbClr val="980000"/>
              </a:solidFill>
              <a:latin typeface="Calibri"/>
              <a:ea typeface="Calibri"/>
              <a:cs typeface="Calibri"/>
              <a:sym typeface="Calibri"/>
            </a:endParaRPr>
          </a:p>
        </p:txBody>
      </p:sp>
      <p:sp>
        <p:nvSpPr>
          <p:cNvPr id="392" name="Google Shape;392;p60"/>
          <p:cNvSpPr/>
          <p:nvPr/>
        </p:nvSpPr>
        <p:spPr>
          <a:xfrm>
            <a:off x="3970413" y="3773850"/>
            <a:ext cx="1103100" cy="300300"/>
          </a:xfrm>
          <a:prstGeom prst="rect">
            <a:avLst/>
          </a:prstGeom>
          <a:solidFill>
            <a:srgbClr val="F3F3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solidFill>
                  <a:srgbClr val="980000"/>
                </a:solidFill>
                <a:latin typeface="Calibri"/>
                <a:ea typeface="Calibri"/>
                <a:cs typeface="Calibri"/>
                <a:sym typeface="Calibri"/>
              </a:rPr>
              <a:t>perf buffer</a:t>
            </a:r>
            <a:endParaRPr sz="1300">
              <a:solidFill>
                <a:srgbClr val="980000"/>
              </a:solidFill>
              <a:latin typeface="Calibri"/>
              <a:ea typeface="Calibri"/>
              <a:cs typeface="Calibri"/>
              <a:sym typeface="Calibri"/>
            </a:endParaRPr>
          </a:p>
        </p:txBody>
      </p:sp>
      <p:sp>
        <p:nvSpPr>
          <p:cNvPr id="393" name="Google Shape;393;p60"/>
          <p:cNvSpPr txBox="1"/>
          <p:nvPr/>
        </p:nvSpPr>
        <p:spPr>
          <a:xfrm>
            <a:off x="6216938" y="891663"/>
            <a:ext cx="8133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b="1" lang="en" sz="1300">
                <a:latin typeface="Calibri"/>
                <a:ea typeface="Calibri"/>
                <a:cs typeface="Calibri"/>
                <a:sym typeface="Calibri"/>
              </a:rPr>
              <a:t>Kernel</a:t>
            </a:r>
            <a:endParaRPr b="1" sz="1400">
              <a:latin typeface="Calibri"/>
              <a:ea typeface="Calibri"/>
              <a:cs typeface="Calibri"/>
              <a:sym typeface="Calibri"/>
            </a:endParaRPr>
          </a:p>
        </p:txBody>
      </p:sp>
      <p:cxnSp>
        <p:nvCxnSpPr>
          <p:cNvPr id="394" name="Google Shape;394;p60"/>
          <p:cNvCxnSpPr>
            <a:stCxn id="395" idx="3"/>
            <a:endCxn id="388" idx="1"/>
          </p:cNvCxnSpPr>
          <p:nvPr/>
        </p:nvCxnSpPr>
        <p:spPr>
          <a:xfrm>
            <a:off x="1744963" y="2243144"/>
            <a:ext cx="176100" cy="0"/>
          </a:xfrm>
          <a:prstGeom prst="straightConnector1">
            <a:avLst/>
          </a:prstGeom>
          <a:noFill/>
          <a:ln cap="flat" cmpd="sng" w="28575">
            <a:solidFill>
              <a:schemeClr val="dk1"/>
            </a:solidFill>
            <a:prstDash val="solid"/>
            <a:round/>
            <a:headEnd len="med" w="med" type="none"/>
            <a:tailEnd len="med" w="med" type="stealth"/>
          </a:ln>
        </p:spPr>
      </p:cxnSp>
      <p:cxnSp>
        <p:nvCxnSpPr>
          <p:cNvPr id="396" name="Google Shape;396;p60"/>
          <p:cNvCxnSpPr/>
          <p:nvPr/>
        </p:nvCxnSpPr>
        <p:spPr>
          <a:xfrm>
            <a:off x="2943050" y="2243144"/>
            <a:ext cx="176100" cy="0"/>
          </a:xfrm>
          <a:prstGeom prst="straightConnector1">
            <a:avLst/>
          </a:prstGeom>
          <a:noFill/>
          <a:ln cap="flat" cmpd="sng" w="28575">
            <a:solidFill>
              <a:schemeClr val="dk1"/>
            </a:solidFill>
            <a:prstDash val="solid"/>
            <a:round/>
            <a:headEnd len="med" w="med" type="none"/>
            <a:tailEnd len="med" w="med" type="stealth"/>
          </a:ln>
        </p:spPr>
      </p:cxnSp>
      <p:cxnSp>
        <p:nvCxnSpPr>
          <p:cNvPr id="397" name="Google Shape;397;p60"/>
          <p:cNvCxnSpPr>
            <a:endCxn id="390" idx="0"/>
          </p:cNvCxnSpPr>
          <p:nvPr/>
        </p:nvCxnSpPr>
        <p:spPr>
          <a:xfrm>
            <a:off x="5837738" y="2086825"/>
            <a:ext cx="0" cy="120000"/>
          </a:xfrm>
          <a:prstGeom prst="straightConnector1">
            <a:avLst/>
          </a:prstGeom>
          <a:noFill/>
          <a:ln cap="flat" cmpd="sng" w="28575">
            <a:solidFill>
              <a:schemeClr val="dk1"/>
            </a:solidFill>
            <a:prstDash val="solid"/>
            <a:round/>
            <a:headEnd len="med" w="med" type="none"/>
            <a:tailEnd len="med" w="med" type="stealth"/>
          </a:ln>
        </p:spPr>
      </p:cxnSp>
      <p:cxnSp>
        <p:nvCxnSpPr>
          <p:cNvPr id="398" name="Google Shape;398;p60"/>
          <p:cNvCxnSpPr>
            <a:endCxn id="399" idx="0"/>
          </p:cNvCxnSpPr>
          <p:nvPr/>
        </p:nvCxnSpPr>
        <p:spPr>
          <a:xfrm>
            <a:off x="5837888" y="2507025"/>
            <a:ext cx="0" cy="120000"/>
          </a:xfrm>
          <a:prstGeom prst="straightConnector1">
            <a:avLst/>
          </a:prstGeom>
          <a:noFill/>
          <a:ln cap="flat" cmpd="sng" w="28575">
            <a:solidFill>
              <a:schemeClr val="dk1"/>
            </a:solidFill>
            <a:prstDash val="solid"/>
            <a:round/>
            <a:headEnd len="med" w="med" type="none"/>
            <a:tailEnd len="med" w="med" type="stealth"/>
          </a:ln>
        </p:spPr>
      </p:cxnSp>
      <p:cxnSp>
        <p:nvCxnSpPr>
          <p:cNvPr id="400" name="Google Shape;400;p60"/>
          <p:cNvCxnSpPr>
            <a:stCxn id="387" idx="3"/>
            <a:endCxn id="399" idx="1"/>
          </p:cNvCxnSpPr>
          <p:nvPr/>
        </p:nvCxnSpPr>
        <p:spPr>
          <a:xfrm>
            <a:off x="5000463" y="2954775"/>
            <a:ext cx="254400" cy="3900"/>
          </a:xfrm>
          <a:prstGeom prst="straightConnector1">
            <a:avLst/>
          </a:prstGeom>
          <a:noFill/>
          <a:ln cap="flat" cmpd="sng" w="28575">
            <a:solidFill>
              <a:schemeClr val="dk1"/>
            </a:solidFill>
            <a:prstDash val="solid"/>
            <a:round/>
            <a:headEnd len="med" w="med" type="stealth"/>
            <a:tailEnd len="med" w="med" type="stealth"/>
          </a:ln>
        </p:spPr>
      </p:cxnSp>
      <p:sp>
        <p:nvSpPr>
          <p:cNvPr id="401" name="Google Shape;401;p60"/>
          <p:cNvSpPr/>
          <p:nvPr/>
        </p:nvSpPr>
        <p:spPr>
          <a:xfrm>
            <a:off x="1740238" y="2778725"/>
            <a:ext cx="1368000" cy="300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User, program data</a:t>
            </a:r>
            <a:endParaRPr sz="1300">
              <a:latin typeface="Calibri"/>
              <a:ea typeface="Calibri"/>
              <a:cs typeface="Calibri"/>
              <a:sym typeface="Calibri"/>
            </a:endParaRPr>
          </a:p>
        </p:txBody>
      </p:sp>
      <p:cxnSp>
        <p:nvCxnSpPr>
          <p:cNvPr id="402" name="Google Shape;402;p60"/>
          <p:cNvCxnSpPr>
            <a:stCxn id="401" idx="3"/>
            <a:endCxn id="387" idx="1"/>
          </p:cNvCxnSpPr>
          <p:nvPr/>
        </p:nvCxnSpPr>
        <p:spPr>
          <a:xfrm>
            <a:off x="3108238" y="2928875"/>
            <a:ext cx="935100" cy="25800"/>
          </a:xfrm>
          <a:prstGeom prst="straightConnector1">
            <a:avLst/>
          </a:prstGeom>
          <a:noFill/>
          <a:ln cap="flat" cmpd="sng" w="28575">
            <a:solidFill>
              <a:schemeClr val="dk1"/>
            </a:solidFill>
            <a:prstDash val="solid"/>
            <a:round/>
            <a:headEnd len="med" w="med" type="stealth"/>
            <a:tailEnd len="med" w="med" type="stealth"/>
          </a:ln>
        </p:spPr>
      </p:cxnSp>
      <p:cxnSp>
        <p:nvCxnSpPr>
          <p:cNvPr id="403" name="Google Shape;403;p60"/>
          <p:cNvCxnSpPr>
            <a:stCxn id="391" idx="1"/>
            <a:endCxn id="385" idx="3"/>
          </p:cNvCxnSpPr>
          <p:nvPr/>
        </p:nvCxnSpPr>
        <p:spPr>
          <a:xfrm rot="10800000">
            <a:off x="2948013" y="3336775"/>
            <a:ext cx="1022400" cy="198300"/>
          </a:xfrm>
          <a:prstGeom prst="straightConnector1">
            <a:avLst/>
          </a:prstGeom>
          <a:noFill/>
          <a:ln cap="flat" cmpd="sng" w="28575">
            <a:solidFill>
              <a:schemeClr val="dk1"/>
            </a:solidFill>
            <a:prstDash val="solid"/>
            <a:round/>
            <a:headEnd len="med" w="med" type="none"/>
            <a:tailEnd len="med" w="med" type="stealth"/>
          </a:ln>
        </p:spPr>
      </p:cxnSp>
      <p:cxnSp>
        <p:nvCxnSpPr>
          <p:cNvPr id="404" name="Google Shape;404;p60"/>
          <p:cNvCxnSpPr>
            <a:endCxn id="385" idx="3"/>
          </p:cNvCxnSpPr>
          <p:nvPr/>
        </p:nvCxnSpPr>
        <p:spPr>
          <a:xfrm rot="10800000">
            <a:off x="2948138" y="3336825"/>
            <a:ext cx="1022100" cy="599700"/>
          </a:xfrm>
          <a:prstGeom prst="straightConnector1">
            <a:avLst/>
          </a:prstGeom>
          <a:noFill/>
          <a:ln cap="flat" cmpd="sng" w="28575">
            <a:solidFill>
              <a:schemeClr val="dk1"/>
            </a:solidFill>
            <a:prstDash val="solid"/>
            <a:round/>
            <a:headEnd len="med" w="med" type="none"/>
            <a:tailEnd len="med" w="med" type="stealth"/>
          </a:ln>
        </p:spPr>
      </p:cxnSp>
      <p:cxnSp>
        <p:nvCxnSpPr>
          <p:cNvPr id="405" name="Google Shape;405;p60"/>
          <p:cNvCxnSpPr>
            <a:endCxn id="386" idx="3"/>
          </p:cNvCxnSpPr>
          <p:nvPr/>
        </p:nvCxnSpPr>
        <p:spPr>
          <a:xfrm flipH="1">
            <a:off x="2979563" y="3102175"/>
            <a:ext cx="1067100" cy="642600"/>
          </a:xfrm>
          <a:prstGeom prst="straightConnector1">
            <a:avLst/>
          </a:prstGeom>
          <a:noFill/>
          <a:ln cap="flat" cmpd="sng" w="28575">
            <a:solidFill>
              <a:schemeClr val="dk1"/>
            </a:solidFill>
            <a:prstDash val="solid"/>
            <a:round/>
            <a:headEnd len="med" w="med" type="none"/>
            <a:tailEnd len="med" w="med" type="stealth"/>
          </a:ln>
        </p:spPr>
      </p:cxnSp>
      <p:cxnSp>
        <p:nvCxnSpPr>
          <p:cNvPr id="406" name="Google Shape;406;p60"/>
          <p:cNvCxnSpPr>
            <a:stCxn id="399" idx="2"/>
            <a:endCxn id="391" idx="3"/>
          </p:cNvCxnSpPr>
          <p:nvPr/>
        </p:nvCxnSpPr>
        <p:spPr>
          <a:xfrm flipH="1">
            <a:off x="5073488" y="3290025"/>
            <a:ext cx="764400" cy="245100"/>
          </a:xfrm>
          <a:prstGeom prst="straightConnector1">
            <a:avLst/>
          </a:prstGeom>
          <a:noFill/>
          <a:ln cap="flat" cmpd="sng" w="28575">
            <a:solidFill>
              <a:schemeClr val="dk1"/>
            </a:solidFill>
            <a:prstDash val="solid"/>
            <a:round/>
            <a:headEnd len="med" w="med" type="none"/>
            <a:tailEnd len="med" w="med" type="stealth"/>
          </a:ln>
        </p:spPr>
      </p:cxnSp>
      <p:cxnSp>
        <p:nvCxnSpPr>
          <p:cNvPr id="407" name="Google Shape;407;p60"/>
          <p:cNvCxnSpPr>
            <a:stCxn id="399" idx="2"/>
            <a:endCxn id="392" idx="3"/>
          </p:cNvCxnSpPr>
          <p:nvPr/>
        </p:nvCxnSpPr>
        <p:spPr>
          <a:xfrm flipH="1">
            <a:off x="5073488" y="3290025"/>
            <a:ext cx="764400" cy="633900"/>
          </a:xfrm>
          <a:prstGeom prst="straightConnector1">
            <a:avLst/>
          </a:prstGeom>
          <a:noFill/>
          <a:ln cap="flat" cmpd="sng" w="28575">
            <a:solidFill>
              <a:schemeClr val="dk1"/>
            </a:solidFill>
            <a:prstDash val="solid"/>
            <a:round/>
            <a:headEnd len="med" w="med" type="none"/>
            <a:tailEnd len="med" w="med" type="stealth"/>
          </a:ln>
        </p:spPr>
      </p:cxnSp>
      <p:sp>
        <p:nvSpPr>
          <p:cNvPr id="408" name="Google Shape;408;p60"/>
          <p:cNvSpPr txBox="1"/>
          <p:nvPr/>
        </p:nvSpPr>
        <p:spPr>
          <a:xfrm>
            <a:off x="683638" y="1259306"/>
            <a:ext cx="11658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latin typeface="Calibri"/>
                <a:ea typeface="Calibri"/>
                <a:cs typeface="Calibri"/>
                <a:sym typeface="Calibri"/>
              </a:rPr>
              <a:t>BPF application</a:t>
            </a:r>
            <a:endParaRPr sz="1300">
              <a:latin typeface="Calibri"/>
              <a:ea typeface="Calibri"/>
              <a:cs typeface="Calibri"/>
              <a:sym typeface="Calibri"/>
            </a:endParaRPr>
          </a:p>
        </p:txBody>
      </p:sp>
      <p:sp>
        <p:nvSpPr>
          <p:cNvPr id="409" name="Google Shape;409;p60"/>
          <p:cNvSpPr/>
          <p:nvPr/>
        </p:nvSpPr>
        <p:spPr>
          <a:xfrm>
            <a:off x="7084363" y="1447763"/>
            <a:ext cx="813300" cy="300300"/>
          </a:xfrm>
          <a:prstGeom prst="rect">
            <a:avLst/>
          </a:prstGeom>
          <a:solidFill>
            <a:srgbClr val="CFE2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tc</a:t>
            </a:r>
            <a:endParaRPr sz="1300">
              <a:latin typeface="Calibri"/>
              <a:ea typeface="Calibri"/>
              <a:cs typeface="Calibri"/>
              <a:sym typeface="Calibri"/>
            </a:endParaRPr>
          </a:p>
        </p:txBody>
      </p:sp>
      <p:sp>
        <p:nvSpPr>
          <p:cNvPr id="410" name="Google Shape;410;p60"/>
          <p:cNvSpPr/>
          <p:nvPr/>
        </p:nvSpPr>
        <p:spPr>
          <a:xfrm>
            <a:off x="7084363" y="2188088"/>
            <a:ext cx="1071600" cy="300300"/>
          </a:xfrm>
          <a:prstGeom prst="rect">
            <a:avLst/>
          </a:prstGeom>
          <a:solidFill>
            <a:srgbClr val="CFE2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sock_addr/sk</a:t>
            </a:r>
            <a:endParaRPr sz="1300">
              <a:latin typeface="Calibri"/>
              <a:ea typeface="Calibri"/>
              <a:cs typeface="Calibri"/>
              <a:sym typeface="Calibri"/>
            </a:endParaRPr>
          </a:p>
        </p:txBody>
      </p:sp>
      <p:sp>
        <p:nvSpPr>
          <p:cNvPr id="411" name="Google Shape;411;p60"/>
          <p:cNvSpPr/>
          <p:nvPr/>
        </p:nvSpPr>
        <p:spPr>
          <a:xfrm>
            <a:off x="7084413" y="3729419"/>
            <a:ext cx="813300" cy="300300"/>
          </a:xfrm>
          <a:prstGeom prst="rect">
            <a:avLst/>
          </a:prstGeom>
          <a:solidFill>
            <a:srgbClr val="CFE2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struct_ops</a:t>
            </a:r>
            <a:endParaRPr sz="1300">
              <a:latin typeface="Calibri"/>
              <a:ea typeface="Calibri"/>
              <a:cs typeface="Calibri"/>
              <a:sym typeface="Calibri"/>
            </a:endParaRPr>
          </a:p>
        </p:txBody>
      </p:sp>
      <p:sp>
        <p:nvSpPr>
          <p:cNvPr id="412" name="Google Shape;412;p60"/>
          <p:cNvSpPr txBox="1"/>
          <p:nvPr/>
        </p:nvSpPr>
        <p:spPr>
          <a:xfrm>
            <a:off x="7046263" y="1131150"/>
            <a:ext cx="12240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latin typeface="Calibri"/>
                <a:ea typeface="Calibri"/>
                <a:cs typeface="Calibri"/>
                <a:sym typeface="Calibri"/>
              </a:rPr>
              <a:t>Core networking</a:t>
            </a:r>
            <a:endParaRPr sz="1300">
              <a:latin typeface="Calibri"/>
              <a:ea typeface="Calibri"/>
              <a:cs typeface="Calibri"/>
              <a:sym typeface="Calibri"/>
            </a:endParaRPr>
          </a:p>
        </p:txBody>
      </p:sp>
      <p:sp>
        <p:nvSpPr>
          <p:cNvPr id="413" name="Google Shape;413;p60"/>
          <p:cNvSpPr txBox="1"/>
          <p:nvPr/>
        </p:nvSpPr>
        <p:spPr>
          <a:xfrm>
            <a:off x="7046313" y="3408763"/>
            <a:ext cx="14400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latin typeface="Calibri"/>
                <a:ea typeface="Calibri"/>
                <a:cs typeface="Calibri"/>
                <a:sym typeface="Calibri"/>
              </a:rPr>
              <a:t>Congestion control</a:t>
            </a:r>
            <a:endParaRPr sz="1300">
              <a:latin typeface="Calibri"/>
              <a:ea typeface="Calibri"/>
              <a:cs typeface="Calibri"/>
              <a:sym typeface="Calibri"/>
            </a:endParaRPr>
          </a:p>
        </p:txBody>
      </p:sp>
      <p:cxnSp>
        <p:nvCxnSpPr>
          <p:cNvPr id="414" name="Google Shape;414;p60"/>
          <p:cNvCxnSpPr/>
          <p:nvPr/>
        </p:nvCxnSpPr>
        <p:spPr>
          <a:xfrm flipH="1">
            <a:off x="5936563" y="1956450"/>
            <a:ext cx="1147800" cy="1029000"/>
          </a:xfrm>
          <a:prstGeom prst="straightConnector1">
            <a:avLst/>
          </a:prstGeom>
          <a:noFill/>
          <a:ln cap="flat" cmpd="sng" w="28575">
            <a:solidFill>
              <a:schemeClr val="dk1"/>
            </a:solidFill>
            <a:prstDash val="dash"/>
            <a:round/>
            <a:headEnd len="med" w="med" type="none"/>
            <a:tailEnd len="med" w="med" type="none"/>
          </a:ln>
        </p:spPr>
      </p:cxnSp>
      <p:cxnSp>
        <p:nvCxnSpPr>
          <p:cNvPr id="415" name="Google Shape;415;p60"/>
          <p:cNvCxnSpPr>
            <a:stCxn id="410" idx="1"/>
          </p:cNvCxnSpPr>
          <p:nvPr/>
        </p:nvCxnSpPr>
        <p:spPr>
          <a:xfrm flipH="1">
            <a:off x="6012763" y="2338238"/>
            <a:ext cx="1071600" cy="735000"/>
          </a:xfrm>
          <a:prstGeom prst="straightConnector1">
            <a:avLst/>
          </a:prstGeom>
          <a:noFill/>
          <a:ln cap="flat" cmpd="sng" w="28575">
            <a:solidFill>
              <a:schemeClr val="dk1"/>
            </a:solidFill>
            <a:prstDash val="dash"/>
            <a:round/>
            <a:headEnd len="med" w="med" type="none"/>
            <a:tailEnd len="med" w="med" type="none"/>
          </a:ln>
        </p:spPr>
      </p:cxnSp>
      <p:cxnSp>
        <p:nvCxnSpPr>
          <p:cNvPr id="416" name="Google Shape;416;p60"/>
          <p:cNvCxnSpPr>
            <a:stCxn id="411" idx="1"/>
          </p:cNvCxnSpPr>
          <p:nvPr/>
        </p:nvCxnSpPr>
        <p:spPr>
          <a:xfrm rot="10800000">
            <a:off x="5829213" y="3020969"/>
            <a:ext cx="1255200" cy="858600"/>
          </a:xfrm>
          <a:prstGeom prst="straightConnector1">
            <a:avLst/>
          </a:prstGeom>
          <a:noFill/>
          <a:ln cap="flat" cmpd="sng" w="28575">
            <a:solidFill>
              <a:schemeClr val="dk1"/>
            </a:solidFill>
            <a:prstDash val="dash"/>
            <a:round/>
            <a:headEnd len="med" w="med" type="none"/>
            <a:tailEnd len="med" w="med" type="none"/>
          </a:ln>
        </p:spPr>
      </p:cxnSp>
      <p:sp>
        <p:nvSpPr>
          <p:cNvPr id="417" name="Google Shape;417;p60"/>
          <p:cNvSpPr/>
          <p:nvPr/>
        </p:nvSpPr>
        <p:spPr>
          <a:xfrm>
            <a:off x="7084363" y="2558250"/>
            <a:ext cx="1071600" cy="300300"/>
          </a:xfrm>
          <a:prstGeom prst="rect">
            <a:avLst/>
          </a:prstGeom>
          <a:solidFill>
            <a:srgbClr val="CFE2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reuseport</a:t>
            </a:r>
            <a:endParaRPr sz="1300">
              <a:latin typeface="Calibri"/>
              <a:ea typeface="Calibri"/>
              <a:cs typeface="Calibri"/>
              <a:sym typeface="Calibri"/>
            </a:endParaRPr>
          </a:p>
        </p:txBody>
      </p:sp>
      <p:cxnSp>
        <p:nvCxnSpPr>
          <p:cNvPr id="418" name="Google Shape;418;p60"/>
          <p:cNvCxnSpPr>
            <a:stCxn id="417" idx="1"/>
          </p:cNvCxnSpPr>
          <p:nvPr/>
        </p:nvCxnSpPr>
        <p:spPr>
          <a:xfrm flipH="1">
            <a:off x="5872963" y="2708400"/>
            <a:ext cx="1211400" cy="268800"/>
          </a:xfrm>
          <a:prstGeom prst="straightConnector1">
            <a:avLst/>
          </a:prstGeom>
          <a:noFill/>
          <a:ln cap="flat" cmpd="sng" w="28575">
            <a:solidFill>
              <a:schemeClr val="dk1"/>
            </a:solidFill>
            <a:prstDash val="dash"/>
            <a:round/>
            <a:headEnd len="med" w="med" type="none"/>
            <a:tailEnd len="med" w="med" type="none"/>
          </a:ln>
        </p:spPr>
      </p:cxnSp>
      <p:sp>
        <p:nvSpPr>
          <p:cNvPr id="419" name="Google Shape;419;p60"/>
          <p:cNvSpPr txBox="1"/>
          <p:nvPr/>
        </p:nvSpPr>
        <p:spPr>
          <a:xfrm>
            <a:off x="5704163" y="4391550"/>
            <a:ext cx="8835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latin typeface="Calibri"/>
                <a:ea typeface="Calibri"/>
                <a:cs typeface="Calibri"/>
                <a:sym typeface="Calibri"/>
              </a:rPr>
              <a:t>Hardening</a:t>
            </a:r>
            <a:endParaRPr sz="1300">
              <a:latin typeface="Calibri"/>
              <a:ea typeface="Calibri"/>
              <a:cs typeface="Calibri"/>
              <a:sym typeface="Calibri"/>
            </a:endParaRPr>
          </a:p>
        </p:txBody>
      </p:sp>
      <p:cxnSp>
        <p:nvCxnSpPr>
          <p:cNvPr id="420" name="Google Shape;420;p60"/>
          <p:cNvCxnSpPr/>
          <p:nvPr/>
        </p:nvCxnSpPr>
        <p:spPr>
          <a:xfrm rot="10800000">
            <a:off x="5923100" y="3077375"/>
            <a:ext cx="681600" cy="1663500"/>
          </a:xfrm>
          <a:prstGeom prst="straightConnector1">
            <a:avLst/>
          </a:prstGeom>
          <a:noFill/>
          <a:ln cap="flat" cmpd="sng" w="28575">
            <a:solidFill>
              <a:schemeClr val="dk1"/>
            </a:solidFill>
            <a:prstDash val="dash"/>
            <a:round/>
            <a:headEnd len="med" w="med" type="none"/>
            <a:tailEnd len="med" w="med" type="none"/>
          </a:ln>
        </p:spPr>
      </p:cxnSp>
      <p:sp>
        <p:nvSpPr>
          <p:cNvPr id="421" name="Google Shape;421;p60"/>
          <p:cNvSpPr/>
          <p:nvPr/>
        </p:nvSpPr>
        <p:spPr>
          <a:xfrm>
            <a:off x="7049263" y="4429950"/>
            <a:ext cx="883500" cy="300300"/>
          </a:xfrm>
          <a:prstGeom prst="rect">
            <a:avLst/>
          </a:prstGeom>
          <a:solidFill>
            <a:srgbClr val="CFE2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sockmap</a:t>
            </a:r>
            <a:endParaRPr sz="1300">
              <a:latin typeface="Calibri"/>
              <a:ea typeface="Calibri"/>
              <a:cs typeface="Calibri"/>
              <a:sym typeface="Calibri"/>
            </a:endParaRPr>
          </a:p>
        </p:txBody>
      </p:sp>
      <p:sp>
        <p:nvSpPr>
          <p:cNvPr id="422" name="Google Shape;422;p60"/>
          <p:cNvSpPr txBox="1"/>
          <p:nvPr/>
        </p:nvSpPr>
        <p:spPr>
          <a:xfrm>
            <a:off x="6973063" y="4141738"/>
            <a:ext cx="1995300" cy="4926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latin typeface="Calibri"/>
                <a:ea typeface="Calibri"/>
                <a:cs typeface="Calibri"/>
                <a:sym typeface="Calibri"/>
              </a:rPr>
              <a:t>L7 observability &amp; Policy, IPC</a:t>
            </a:r>
            <a:endParaRPr sz="1300">
              <a:latin typeface="Calibri"/>
              <a:ea typeface="Calibri"/>
              <a:cs typeface="Calibri"/>
              <a:sym typeface="Calibri"/>
            </a:endParaRPr>
          </a:p>
        </p:txBody>
      </p:sp>
      <p:cxnSp>
        <p:nvCxnSpPr>
          <p:cNvPr id="423" name="Google Shape;423;p60"/>
          <p:cNvCxnSpPr>
            <a:stCxn id="421" idx="1"/>
          </p:cNvCxnSpPr>
          <p:nvPr/>
        </p:nvCxnSpPr>
        <p:spPr>
          <a:xfrm rot="10800000">
            <a:off x="5872963" y="3058500"/>
            <a:ext cx="1176300" cy="1521600"/>
          </a:xfrm>
          <a:prstGeom prst="straightConnector1">
            <a:avLst/>
          </a:prstGeom>
          <a:noFill/>
          <a:ln cap="flat" cmpd="sng" w="28575">
            <a:solidFill>
              <a:schemeClr val="dk1"/>
            </a:solidFill>
            <a:prstDash val="dash"/>
            <a:round/>
            <a:headEnd len="med" w="med" type="none"/>
            <a:tailEnd len="med" w="med" type="none"/>
          </a:ln>
        </p:spPr>
      </p:cxnSp>
      <p:sp>
        <p:nvSpPr>
          <p:cNvPr id="424" name="Google Shape;424;p60"/>
          <p:cNvSpPr/>
          <p:nvPr/>
        </p:nvSpPr>
        <p:spPr>
          <a:xfrm>
            <a:off x="7084363" y="1817925"/>
            <a:ext cx="1471800" cy="300300"/>
          </a:xfrm>
          <a:prstGeom prst="rect">
            <a:avLst/>
          </a:prstGeom>
          <a:solidFill>
            <a:srgbClr val="CFE2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XDP (&amp; AF_XDP)</a:t>
            </a:r>
            <a:endParaRPr sz="1300">
              <a:latin typeface="Calibri"/>
              <a:ea typeface="Calibri"/>
              <a:cs typeface="Calibri"/>
              <a:sym typeface="Calibri"/>
            </a:endParaRPr>
          </a:p>
        </p:txBody>
      </p:sp>
      <p:sp>
        <p:nvSpPr>
          <p:cNvPr id="425" name="Google Shape;425;p60"/>
          <p:cNvSpPr/>
          <p:nvPr/>
        </p:nvSpPr>
        <p:spPr>
          <a:xfrm>
            <a:off x="7084363" y="2928413"/>
            <a:ext cx="935400" cy="300300"/>
          </a:xfrm>
          <a:prstGeom prst="rect">
            <a:avLst/>
          </a:prstGeom>
          <a:solidFill>
            <a:srgbClr val="CFE2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sk_lookup</a:t>
            </a:r>
            <a:endParaRPr sz="1300">
              <a:latin typeface="Calibri"/>
              <a:ea typeface="Calibri"/>
              <a:cs typeface="Calibri"/>
              <a:sym typeface="Calibri"/>
            </a:endParaRPr>
          </a:p>
        </p:txBody>
      </p:sp>
      <p:cxnSp>
        <p:nvCxnSpPr>
          <p:cNvPr id="426" name="Google Shape;426;p60"/>
          <p:cNvCxnSpPr>
            <a:stCxn id="425" idx="1"/>
          </p:cNvCxnSpPr>
          <p:nvPr/>
        </p:nvCxnSpPr>
        <p:spPr>
          <a:xfrm rot="10800000">
            <a:off x="5949163" y="3053363"/>
            <a:ext cx="1135200" cy="25200"/>
          </a:xfrm>
          <a:prstGeom prst="straightConnector1">
            <a:avLst/>
          </a:prstGeom>
          <a:noFill/>
          <a:ln cap="flat" cmpd="sng" w="28575">
            <a:solidFill>
              <a:schemeClr val="dk1"/>
            </a:solidFill>
            <a:prstDash val="dash"/>
            <a:round/>
            <a:headEnd len="med" w="med" type="none"/>
            <a:tailEnd len="med" w="med" type="none"/>
          </a:ln>
        </p:spPr>
      </p:cxnSp>
      <p:sp>
        <p:nvSpPr>
          <p:cNvPr id="427" name="Google Shape;427;p60"/>
          <p:cNvSpPr txBox="1"/>
          <p:nvPr/>
        </p:nvSpPr>
        <p:spPr>
          <a:xfrm>
            <a:off x="4879213" y="4084700"/>
            <a:ext cx="12774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latin typeface="Calibri"/>
                <a:ea typeface="Calibri"/>
                <a:cs typeface="Calibri"/>
                <a:sym typeface="Calibri"/>
              </a:rPr>
              <a:t>Misc</a:t>
            </a:r>
            <a:endParaRPr sz="1300">
              <a:latin typeface="Calibri"/>
              <a:ea typeface="Calibri"/>
              <a:cs typeface="Calibri"/>
              <a:sym typeface="Calibri"/>
            </a:endParaRPr>
          </a:p>
        </p:txBody>
      </p:sp>
      <p:sp>
        <p:nvSpPr>
          <p:cNvPr id="428" name="Google Shape;428;p60"/>
          <p:cNvSpPr/>
          <p:nvPr/>
        </p:nvSpPr>
        <p:spPr>
          <a:xfrm>
            <a:off x="4605988" y="4731500"/>
            <a:ext cx="883500" cy="300300"/>
          </a:xfrm>
          <a:prstGeom prst="rect">
            <a:avLst/>
          </a:prstGeom>
          <a:solidFill>
            <a:srgbClr val="CFE2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freplace</a:t>
            </a:r>
            <a:endParaRPr sz="1300">
              <a:latin typeface="Calibri"/>
              <a:ea typeface="Calibri"/>
              <a:cs typeface="Calibri"/>
              <a:sym typeface="Calibri"/>
            </a:endParaRPr>
          </a:p>
        </p:txBody>
      </p:sp>
      <p:cxnSp>
        <p:nvCxnSpPr>
          <p:cNvPr id="429" name="Google Shape;429;p60"/>
          <p:cNvCxnSpPr>
            <a:stCxn id="428" idx="0"/>
          </p:cNvCxnSpPr>
          <p:nvPr/>
        </p:nvCxnSpPr>
        <p:spPr>
          <a:xfrm flipH="1" rot="10800000">
            <a:off x="5047738" y="3164900"/>
            <a:ext cx="956700" cy="1566600"/>
          </a:xfrm>
          <a:prstGeom prst="straightConnector1">
            <a:avLst/>
          </a:prstGeom>
          <a:noFill/>
          <a:ln cap="flat" cmpd="sng" w="28575">
            <a:solidFill>
              <a:schemeClr val="dk1"/>
            </a:solidFill>
            <a:prstDash val="dash"/>
            <a:round/>
            <a:headEnd len="med" w="med" type="none"/>
            <a:tailEnd len="med" w="med" type="none"/>
          </a:ln>
        </p:spPr>
      </p:cxnSp>
      <p:sp>
        <p:nvSpPr>
          <p:cNvPr id="430" name="Google Shape;430;p60"/>
          <p:cNvSpPr/>
          <p:nvPr/>
        </p:nvSpPr>
        <p:spPr>
          <a:xfrm>
            <a:off x="4605988" y="4380100"/>
            <a:ext cx="883500" cy="300300"/>
          </a:xfrm>
          <a:prstGeom prst="rect">
            <a:avLst/>
          </a:prstGeom>
          <a:solidFill>
            <a:srgbClr val="CFE2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iterators</a:t>
            </a:r>
            <a:endParaRPr sz="1300">
              <a:latin typeface="Calibri"/>
              <a:ea typeface="Calibri"/>
              <a:cs typeface="Calibri"/>
              <a:sym typeface="Calibri"/>
            </a:endParaRPr>
          </a:p>
        </p:txBody>
      </p:sp>
      <p:sp>
        <p:nvSpPr>
          <p:cNvPr id="399" name="Google Shape;399;p60"/>
          <p:cNvSpPr/>
          <p:nvPr/>
        </p:nvSpPr>
        <p:spPr>
          <a:xfrm>
            <a:off x="5254988" y="2627025"/>
            <a:ext cx="1165800" cy="6630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BPF [runtime]</a:t>
            </a:r>
            <a:endParaRPr sz="1300">
              <a:latin typeface="Calibri"/>
              <a:ea typeface="Calibri"/>
              <a:cs typeface="Calibri"/>
              <a:sym typeface="Calibri"/>
            </a:endParaRPr>
          </a:p>
        </p:txBody>
      </p:sp>
      <p:sp>
        <p:nvSpPr>
          <p:cNvPr id="431" name="Google Shape;431;p60"/>
          <p:cNvSpPr/>
          <p:nvPr/>
        </p:nvSpPr>
        <p:spPr>
          <a:xfrm>
            <a:off x="5754775" y="4701800"/>
            <a:ext cx="1071600" cy="300300"/>
          </a:xfrm>
          <a:prstGeom prst="rect">
            <a:avLst/>
          </a:prstGeom>
          <a:solidFill>
            <a:srgbClr val="CFE2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flow dissector</a:t>
            </a:r>
            <a:endParaRPr sz="1300">
              <a:latin typeface="Calibri"/>
              <a:ea typeface="Calibri"/>
              <a:cs typeface="Calibri"/>
              <a:sym typeface="Calibri"/>
            </a:endParaRPr>
          </a:p>
        </p:txBody>
      </p:sp>
      <p:sp>
        <p:nvSpPr>
          <p:cNvPr id="432" name="Google Shape;432;p60"/>
          <p:cNvSpPr/>
          <p:nvPr/>
        </p:nvSpPr>
        <p:spPr>
          <a:xfrm>
            <a:off x="5000950" y="1074469"/>
            <a:ext cx="593100" cy="300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BTF</a:t>
            </a:r>
            <a:endParaRPr sz="1300">
              <a:latin typeface="Calibri"/>
              <a:ea typeface="Calibri"/>
              <a:cs typeface="Calibri"/>
              <a:sym typeface="Calibri"/>
            </a:endParaRPr>
          </a:p>
        </p:txBody>
      </p:sp>
      <p:cxnSp>
        <p:nvCxnSpPr>
          <p:cNvPr id="433" name="Google Shape;433;p60"/>
          <p:cNvCxnSpPr/>
          <p:nvPr/>
        </p:nvCxnSpPr>
        <p:spPr>
          <a:xfrm flipH="1" rot="10800000">
            <a:off x="1344700" y="1388488"/>
            <a:ext cx="3677700" cy="781800"/>
          </a:xfrm>
          <a:prstGeom prst="straightConnector1">
            <a:avLst/>
          </a:prstGeom>
          <a:noFill/>
          <a:ln cap="flat" cmpd="sng" w="28575">
            <a:solidFill>
              <a:schemeClr val="dk1"/>
            </a:solidFill>
            <a:prstDash val="solid"/>
            <a:round/>
            <a:headEnd len="med" w="med" type="none"/>
            <a:tailEnd len="med" w="med" type="stealth"/>
          </a:ln>
        </p:spPr>
      </p:cxnSp>
      <p:cxnSp>
        <p:nvCxnSpPr>
          <p:cNvPr id="434" name="Google Shape;434;p60"/>
          <p:cNvCxnSpPr/>
          <p:nvPr/>
        </p:nvCxnSpPr>
        <p:spPr>
          <a:xfrm flipH="1" rot="10800000">
            <a:off x="4101638" y="1936850"/>
            <a:ext cx="1294500" cy="217200"/>
          </a:xfrm>
          <a:prstGeom prst="straightConnector1">
            <a:avLst/>
          </a:prstGeom>
          <a:noFill/>
          <a:ln cap="flat" cmpd="sng" w="28575">
            <a:solidFill>
              <a:schemeClr val="dk1"/>
            </a:solidFill>
            <a:prstDash val="solid"/>
            <a:round/>
            <a:headEnd len="med" w="med" type="none"/>
            <a:tailEnd len="med" w="med" type="stealth"/>
          </a:ln>
        </p:spPr>
      </p:cxnSp>
      <p:cxnSp>
        <p:nvCxnSpPr>
          <p:cNvPr id="435" name="Google Shape;435;p60"/>
          <p:cNvCxnSpPr>
            <a:endCxn id="432" idx="2"/>
          </p:cNvCxnSpPr>
          <p:nvPr/>
        </p:nvCxnSpPr>
        <p:spPr>
          <a:xfrm rot="10800000">
            <a:off x="5297500" y="1374769"/>
            <a:ext cx="540300" cy="411900"/>
          </a:xfrm>
          <a:prstGeom prst="straightConnector1">
            <a:avLst/>
          </a:prstGeom>
          <a:noFill/>
          <a:ln cap="flat" cmpd="sng" w="28575">
            <a:solidFill>
              <a:schemeClr val="dk1"/>
            </a:solidFill>
            <a:prstDash val="solid"/>
            <a:round/>
            <a:headEnd len="med" w="med" type="stealth"/>
            <a:tailEnd len="med" w="med" type="stealth"/>
          </a:ln>
        </p:spPr>
      </p:cxnSp>
      <p:sp>
        <p:nvSpPr>
          <p:cNvPr id="436" name="Google Shape;436;p60"/>
          <p:cNvSpPr/>
          <p:nvPr/>
        </p:nvSpPr>
        <p:spPr>
          <a:xfrm>
            <a:off x="4192875" y="1464675"/>
            <a:ext cx="758100" cy="642600"/>
          </a:xfrm>
          <a:prstGeom prst="rect">
            <a:avLst/>
          </a:prstGeom>
          <a:solidFill>
            <a:srgbClr val="F3F3F3"/>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BPF</a:t>
            </a:r>
            <a:endParaRPr sz="1300">
              <a:latin typeface="Calibri"/>
              <a:ea typeface="Calibri"/>
              <a:cs typeface="Calibri"/>
              <a:sym typeface="Calibri"/>
            </a:endParaRPr>
          </a:p>
          <a:p>
            <a:pPr indent="0" lvl="0" marL="0" rtl="0" algn="ctr">
              <a:spcBef>
                <a:spcPts val="0"/>
              </a:spcBef>
              <a:spcAft>
                <a:spcPts val="0"/>
              </a:spcAft>
              <a:buNone/>
            </a:pPr>
            <a:r>
              <a:rPr lang="en" sz="1300">
                <a:latin typeface="Calibri"/>
                <a:ea typeface="Calibri"/>
                <a:cs typeface="Calibri"/>
                <a:sym typeface="Calibri"/>
              </a:rPr>
              <a:t>loader</a:t>
            </a:r>
            <a:endParaRPr sz="1300">
              <a:latin typeface="Calibri"/>
              <a:ea typeface="Calibri"/>
              <a:cs typeface="Calibri"/>
              <a:sym typeface="Calibri"/>
            </a:endParaRPr>
          </a:p>
        </p:txBody>
      </p:sp>
      <p:sp>
        <p:nvSpPr>
          <p:cNvPr id="437" name="Google Shape;437;p60"/>
          <p:cNvSpPr/>
          <p:nvPr/>
        </p:nvSpPr>
        <p:spPr>
          <a:xfrm>
            <a:off x="4043463" y="990000"/>
            <a:ext cx="813300" cy="300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BPF CO-RE</a:t>
            </a:r>
            <a:endParaRPr sz="1300">
              <a:latin typeface="Calibri"/>
              <a:ea typeface="Calibri"/>
              <a:cs typeface="Calibri"/>
              <a:sym typeface="Calibri"/>
            </a:endParaRPr>
          </a:p>
        </p:txBody>
      </p:sp>
      <p:cxnSp>
        <p:nvCxnSpPr>
          <p:cNvPr id="438" name="Google Shape;438;p60"/>
          <p:cNvCxnSpPr>
            <a:stCxn id="437" idx="3"/>
            <a:endCxn id="432" idx="1"/>
          </p:cNvCxnSpPr>
          <p:nvPr/>
        </p:nvCxnSpPr>
        <p:spPr>
          <a:xfrm>
            <a:off x="4856763" y="1140150"/>
            <a:ext cx="144300" cy="84600"/>
          </a:xfrm>
          <a:prstGeom prst="straightConnector1">
            <a:avLst/>
          </a:prstGeom>
          <a:noFill/>
          <a:ln cap="flat" cmpd="sng" w="28575">
            <a:solidFill>
              <a:schemeClr val="dk1"/>
            </a:solidFill>
            <a:prstDash val="solid"/>
            <a:round/>
            <a:headEnd len="med" w="med" type="none"/>
            <a:tailEnd len="med" w="med" type="stealth"/>
          </a:ln>
        </p:spPr>
      </p:cxnSp>
      <p:cxnSp>
        <p:nvCxnSpPr>
          <p:cNvPr id="439" name="Google Shape;439;p60"/>
          <p:cNvCxnSpPr>
            <a:stCxn id="436" idx="0"/>
            <a:endCxn id="437" idx="2"/>
          </p:cNvCxnSpPr>
          <p:nvPr/>
        </p:nvCxnSpPr>
        <p:spPr>
          <a:xfrm rot="10800000">
            <a:off x="4450125" y="1290375"/>
            <a:ext cx="121800" cy="174300"/>
          </a:xfrm>
          <a:prstGeom prst="straightConnector1">
            <a:avLst/>
          </a:prstGeom>
          <a:noFill/>
          <a:ln cap="flat" cmpd="sng" w="28575">
            <a:solidFill>
              <a:schemeClr val="dk1"/>
            </a:solidFill>
            <a:prstDash val="solid"/>
            <a:round/>
            <a:headEnd len="med" w="med" type="none"/>
            <a:tailEnd len="med" w="med" type="stealth"/>
          </a:ln>
        </p:spPr>
      </p:cxnSp>
      <p:sp>
        <p:nvSpPr>
          <p:cNvPr id="395" name="Google Shape;395;p60"/>
          <p:cNvSpPr/>
          <p:nvPr/>
        </p:nvSpPr>
        <p:spPr>
          <a:xfrm>
            <a:off x="787963" y="1911644"/>
            <a:ext cx="957000" cy="6630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latin typeface="Calibri"/>
                <a:ea typeface="Calibri"/>
                <a:cs typeface="Calibri"/>
                <a:sym typeface="Calibri"/>
              </a:rPr>
              <a:t>BPF program</a:t>
            </a:r>
            <a:endParaRPr sz="13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1"/>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Tetragon - Auditing eBPF programs</a:t>
            </a:r>
            <a:endParaRPr>
              <a:solidFill>
                <a:srgbClr val="0A0B0F"/>
              </a:solidFill>
            </a:endParaRPr>
          </a:p>
          <a:p>
            <a:pPr indent="0" lvl="0" marL="0" rtl="0" algn="l">
              <a:spcBef>
                <a:spcPts val="0"/>
              </a:spcBef>
              <a:spcAft>
                <a:spcPts val="0"/>
              </a:spcAft>
              <a:buNone/>
            </a:pPr>
            <a:r>
              <a:rPr lang="en">
                <a:solidFill>
                  <a:srgbClr val="0A0B0F"/>
                </a:solidFill>
              </a:rPr>
              <a:t>Case A</a:t>
            </a:r>
            <a:endParaRPr>
              <a:solidFill>
                <a:srgbClr val="0A0B0F"/>
              </a:solidFill>
            </a:endParaRPr>
          </a:p>
        </p:txBody>
      </p:sp>
      <p:sp>
        <p:nvSpPr>
          <p:cNvPr id="445" name="Google Shape;445;p61"/>
          <p:cNvSpPr/>
          <p:nvPr/>
        </p:nvSpPr>
        <p:spPr>
          <a:xfrm>
            <a:off x="606475" y="1372225"/>
            <a:ext cx="1523100" cy="21402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Alice (0xfoo)</a:t>
            </a:r>
            <a:endParaRPr/>
          </a:p>
        </p:txBody>
      </p:sp>
      <p:sp>
        <p:nvSpPr>
          <p:cNvPr id="446" name="Google Shape;446;p61"/>
          <p:cNvSpPr/>
          <p:nvPr/>
        </p:nvSpPr>
        <p:spPr>
          <a:xfrm>
            <a:off x="820250" y="1868650"/>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MapA</a:t>
            </a:r>
            <a:endParaRPr/>
          </a:p>
        </p:txBody>
      </p:sp>
      <p:sp>
        <p:nvSpPr>
          <p:cNvPr id="447" name="Google Shape;447;p61"/>
          <p:cNvSpPr/>
          <p:nvPr/>
        </p:nvSpPr>
        <p:spPr>
          <a:xfrm>
            <a:off x="820250" y="22768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MapB</a:t>
            </a:r>
            <a:endParaRPr/>
          </a:p>
        </p:txBody>
      </p:sp>
      <p:sp>
        <p:nvSpPr>
          <p:cNvPr id="448" name="Google Shape;448;p61"/>
          <p:cNvSpPr/>
          <p:nvPr/>
        </p:nvSpPr>
        <p:spPr>
          <a:xfrm>
            <a:off x="820250" y="288432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Alice.o</a:t>
            </a:r>
            <a:endParaRPr/>
          </a:p>
        </p:txBody>
      </p:sp>
      <p:sp>
        <p:nvSpPr>
          <p:cNvPr id="449" name="Google Shape;449;p61"/>
          <p:cNvSpPr/>
          <p:nvPr/>
        </p:nvSpPr>
        <p:spPr>
          <a:xfrm>
            <a:off x="3886725" y="2723575"/>
            <a:ext cx="1678800" cy="3309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__sys_bpf(load)</a:t>
            </a:r>
            <a:endParaRPr/>
          </a:p>
        </p:txBody>
      </p:sp>
      <p:cxnSp>
        <p:nvCxnSpPr>
          <p:cNvPr id="450" name="Google Shape;450;p61"/>
          <p:cNvCxnSpPr>
            <a:stCxn id="445" idx="3"/>
            <a:endCxn id="449" idx="1"/>
          </p:cNvCxnSpPr>
          <p:nvPr/>
        </p:nvCxnSpPr>
        <p:spPr>
          <a:xfrm>
            <a:off x="2129575" y="2442325"/>
            <a:ext cx="1757100" cy="446700"/>
          </a:xfrm>
          <a:prstGeom prst="bentConnector3">
            <a:avLst>
              <a:gd fmla="val 50001" name="adj1"/>
            </a:avLst>
          </a:prstGeom>
          <a:noFill/>
          <a:ln cap="flat" cmpd="sng" w="19050">
            <a:solidFill>
              <a:schemeClr val="dk2"/>
            </a:solidFill>
            <a:prstDash val="solid"/>
            <a:round/>
            <a:headEnd len="med" w="med" type="none"/>
            <a:tailEnd len="med" w="med" type="triangle"/>
          </a:ln>
        </p:spPr>
      </p:cxnSp>
      <p:sp>
        <p:nvSpPr>
          <p:cNvPr id="451" name="Google Shape;451;p61"/>
          <p:cNvSpPr txBox="1"/>
          <p:nvPr/>
        </p:nvSpPr>
        <p:spPr>
          <a:xfrm>
            <a:off x="606475" y="3762000"/>
            <a:ext cx="757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bpf_load bpf-ns/alice /usr/bin/alice [</a:t>
            </a:r>
            <a:r>
              <a:rPr lang="en" sz="1200">
                <a:solidFill>
                  <a:srgbClr val="1C4587"/>
                </a:solidFill>
              </a:rPr>
              <a:t>sha256</a:t>
            </a:r>
            <a:r>
              <a:rPr lang="en" sz="1200"/>
              <a:t>]</a:t>
            </a:r>
            <a:endParaRPr sz="1200"/>
          </a:p>
          <a:p>
            <a:pPr indent="0" lvl="0" marL="0" rtl="0" algn="l">
              <a:spcBef>
                <a:spcPts val="0"/>
              </a:spcBef>
              <a:spcAft>
                <a:spcPts val="0"/>
              </a:spcAft>
              <a:buNone/>
            </a:pPr>
            <a:r>
              <a:rPr lang="en" sz="1200"/>
              <a:t>    BPF_PROG_TYPE_KPROBE alice_func instruction count 2  </a:t>
            </a:r>
            <a:endParaRPr sz="1200"/>
          </a:p>
        </p:txBody>
      </p:sp>
      <p:sp>
        <p:nvSpPr>
          <p:cNvPr id="452" name="Google Shape;452;p61"/>
          <p:cNvSpPr txBox="1"/>
          <p:nvPr/>
        </p:nvSpPr>
        <p:spPr>
          <a:xfrm>
            <a:off x="606475" y="4269300"/>
            <a:ext cx="747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b</a:t>
            </a:r>
            <a:r>
              <a:rPr lang="en" sz="1200"/>
              <a:t>pf_map_alloc bpf-ns/alice /usr/bin/alice [</a:t>
            </a:r>
            <a:r>
              <a:rPr lang="en" sz="1200">
                <a:solidFill>
                  <a:srgbClr val="0B5394"/>
                </a:solidFill>
              </a:rPr>
              <a:t>sha256</a:t>
            </a:r>
            <a:r>
              <a:rPr lang="en" sz="1200"/>
              <a:t>]</a:t>
            </a:r>
            <a:endParaRPr sz="1200"/>
          </a:p>
          <a:p>
            <a:pPr indent="0" lvl="0" marL="0" rtl="0" algn="l">
              <a:spcBef>
                <a:spcPts val="0"/>
              </a:spcBef>
              <a:spcAft>
                <a:spcPts val="0"/>
              </a:spcAft>
              <a:buNone/>
            </a:pPr>
            <a:r>
              <a:rPr lang="en" sz="1200"/>
              <a:t>   BPF_MAP_TYPE_HASH MapA key size 4 value size 20 max entries 4</a:t>
            </a:r>
            <a:endParaRPr sz="1200"/>
          </a:p>
        </p:txBody>
      </p:sp>
      <p:sp>
        <p:nvSpPr>
          <p:cNvPr id="453" name="Google Shape;453;p61"/>
          <p:cNvSpPr txBox="1"/>
          <p:nvPr/>
        </p:nvSpPr>
        <p:spPr>
          <a:xfrm>
            <a:off x="606475" y="4757025"/>
            <a:ext cx="6493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B5394"/>
                </a:solidFill>
              </a:rPr>
              <a:t>[1] You and Your Security Profiles; Generating Security Policies with the Help of eBPF - John Fastabend &amp; Natalia Reka Ivanko, Isovalent ]</a:t>
            </a:r>
            <a:endParaRPr sz="800">
              <a:solidFill>
                <a:srgbClr val="0B5394"/>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2"/>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Tetragon - Auditing eBPF programs</a:t>
            </a:r>
            <a:endParaRPr>
              <a:solidFill>
                <a:srgbClr val="0A0B0F"/>
              </a:solidFill>
            </a:endParaRPr>
          </a:p>
          <a:p>
            <a:pPr indent="0" lvl="0" marL="0" rtl="0" algn="l">
              <a:spcBef>
                <a:spcPts val="0"/>
              </a:spcBef>
              <a:spcAft>
                <a:spcPts val="0"/>
              </a:spcAft>
              <a:buNone/>
            </a:pPr>
            <a:r>
              <a:rPr lang="en">
                <a:solidFill>
                  <a:srgbClr val="0A0B0F"/>
                </a:solidFill>
              </a:rPr>
              <a:t>Case Analysis</a:t>
            </a:r>
            <a:endParaRPr>
              <a:solidFill>
                <a:srgbClr val="0A0B0F"/>
              </a:solidFill>
            </a:endParaRPr>
          </a:p>
        </p:txBody>
      </p:sp>
      <p:sp>
        <p:nvSpPr>
          <p:cNvPr id="459" name="Google Shape;459;p62"/>
          <p:cNvSpPr/>
          <p:nvPr/>
        </p:nvSpPr>
        <p:spPr>
          <a:xfrm>
            <a:off x="606475" y="1372225"/>
            <a:ext cx="1523100" cy="21402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Alice (0xfoo)</a:t>
            </a:r>
            <a:endParaRPr/>
          </a:p>
        </p:txBody>
      </p:sp>
      <p:sp>
        <p:nvSpPr>
          <p:cNvPr id="460" name="Google Shape;460;p62"/>
          <p:cNvSpPr/>
          <p:nvPr/>
        </p:nvSpPr>
        <p:spPr>
          <a:xfrm>
            <a:off x="5860975" y="1372225"/>
            <a:ext cx="1523100" cy="21402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Bob (0xbar)</a:t>
            </a:r>
            <a:endParaRPr/>
          </a:p>
        </p:txBody>
      </p:sp>
      <p:sp>
        <p:nvSpPr>
          <p:cNvPr id="461" name="Google Shape;461;p62"/>
          <p:cNvSpPr/>
          <p:nvPr/>
        </p:nvSpPr>
        <p:spPr>
          <a:xfrm>
            <a:off x="820250" y="1868650"/>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MapA</a:t>
            </a:r>
            <a:endParaRPr/>
          </a:p>
        </p:txBody>
      </p:sp>
      <p:sp>
        <p:nvSpPr>
          <p:cNvPr id="462" name="Google Shape;462;p62"/>
          <p:cNvSpPr/>
          <p:nvPr/>
        </p:nvSpPr>
        <p:spPr>
          <a:xfrm>
            <a:off x="820250" y="22768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MapB</a:t>
            </a:r>
            <a:endParaRPr/>
          </a:p>
        </p:txBody>
      </p:sp>
      <p:sp>
        <p:nvSpPr>
          <p:cNvPr id="463" name="Google Shape;463;p62"/>
          <p:cNvSpPr/>
          <p:nvPr/>
        </p:nvSpPr>
        <p:spPr>
          <a:xfrm>
            <a:off x="820250" y="288432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Alice.o</a:t>
            </a:r>
            <a:endParaRPr/>
          </a:p>
        </p:txBody>
      </p:sp>
      <p:sp>
        <p:nvSpPr>
          <p:cNvPr id="464" name="Google Shape;464;p62"/>
          <p:cNvSpPr/>
          <p:nvPr/>
        </p:nvSpPr>
        <p:spPr>
          <a:xfrm>
            <a:off x="6105475" y="1868650"/>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MapX</a:t>
            </a:r>
            <a:endParaRPr/>
          </a:p>
        </p:txBody>
      </p:sp>
      <p:sp>
        <p:nvSpPr>
          <p:cNvPr id="465" name="Google Shape;465;p62"/>
          <p:cNvSpPr/>
          <p:nvPr/>
        </p:nvSpPr>
        <p:spPr>
          <a:xfrm>
            <a:off x="6105475" y="22768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MapY</a:t>
            </a:r>
            <a:endParaRPr/>
          </a:p>
        </p:txBody>
      </p:sp>
      <p:sp>
        <p:nvSpPr>
          <p:cNvPr id="466" name="Google Shape;466;p62"/>
          <p:cNvSpPr/>
          <p:nvPr/>
        </p:nvSpPr>
        <p:spPr>
          <a:xfrm>
            <a:off x="6105475" y="288432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Bob.o</a:t>
            </a:r>
            <a:endParaRPr/>
          </a:p>
        </p:txBody>
      </p:sp>
      <p:sp>
        <p:nvSpPr>
          <p:cNvPr id="467" name="Google Shape;467;p62"/>
          <p:cNvSpPr/>
          <p:nvPr/>
        </p:nvSpPr>
        <p:spPr>
          <a:xfrm>
            <a:off x="2499025" y="1372225"/>
            <a:ext cx="2992500" cy="6474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Eve (0x0bad)</a:t>
            </a:r>
            <a:endParaRPr/>
          </a:p>
        </p:txBody>
      </p:sp>
      <p:sp>
        <p:nvSpPr>
          <p:cNvPr id="468" name="Google Shape;468;p62"/>
          <p:cNvSpPr/>
          <p:nvPr/>
        </p:nvSpPr>
        <p:spPr>
          <a:xfrm>
            <a:off x="4209075" y="15304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Eve.o</a:t>
            </a:r>
            <a:endParaRPr/>
          </a:p>
        </p:txBody>
      </p:sp>
      <p:sp>
        <p:nvSpPr>
          <p:cNvPr id="469" name="Google Shape;469;p62"/>
          <p:cNvSpPr/>
          <p:nvPr/>
        </p:nvSpPr>
        <p:spPr>
          <a:xfrm>
            <a:off x="3886725" y="2723575"/>
            <a:ext cx="1678800" cy="3309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__sys_bpf(load)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3"/>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Tetragon - Auditing eBPF programs</a:t>
            </a:r>
            <a:endParaRPr>
              <a:solidFill>
                <a:srgbClr val="0A0B0F"/>
              </a:solidFill>
            </a:endParaRPr>
          </a:p>
          <a:p>
            <a:pPr indent="0" lvl="0" marL="0" rtl="0" algn="l">
              <a:spcBef>
                <a:spcPts val="0"/>
              </a:spcBef>
              <a:spcAft>
                <a:spcPts val="0"/>
              </a:spcAft>
              <a:buNone/>
            </a:pPr>
            <a:r>
              <a:rPr lang="en">
                <a:solidFill>
                  <a:srgbClr val="0A0B0F"/>
                </a:solidFill>
              </a:rPr>
              <a:t>Case Analysis</a:t>
            </a:r>
            <a:endParaRPr>
              <a:solidFill>
                <a:srgbClr val="0A0B0F"/>
              </a:solidFill>
            </a:endParaRPr>
          </a:p>
        </p:txBody>
      </p:sp>
      <p:sp>
        <p:nvSpPr>
          <p:cNvPr id="475" name="Google Shape;475;p63"/>
          <p:cNvSpPr/>
          <p:nvPr/>
        </p:nvSpPr>
        <p:spPr>
          <a:xfrm>
            <a:off x="606475" y="1372225"/>
            <a:ext cx="1523100" cy="21402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Alice (0xfoo)</a:t>
            </a:r>
            <a:endParaRPr/>
          </a:p>
        </p:txBody>
      </p:sp>
      <p:sp>
        <p:nvSpPr>
          <p:cNvPr id="476" name="Google Shape;476;p63"/>
          <p:cNvSpPr/>
          <p:nvPr/>
        </p:nvSpPr>
        <p:spPr>
          <a:xfrm>
            <a:off x="5860975" y="1372225"/>
            <a:ext cx="1523100" cy="21402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Bob (0xbar)</a:t>
            </a:r>
            <a:endParaRPr/>
          </a:p>
        </p:txBody>
      </p:sp>
      <p:sp>
        <p:nvSpPr>
          <p:cNvPr id="477" name="Google Shape;477;p63"/>
          <p:cNvSpPr/>
          <p:nvPr/>
        </p:nvSpPr>
        <p:spPr>
          <a:xfrm>
            <a:off x="820250" y="1868650"/>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MapA</a:t>
            </a:r>
            <a:endParaRPr/>
          </a:p>
        </p:txBody>
      </p:sp>
      <p:sp>
        <p:nvSpPr>
          <p:cNvPr id="478" name="Google Shape;478;p63"/>
          <p:cNvSpPr/>
          <p:nvPr/>
        </p:nvSpPr>
        <p:spPr>
          <a:xfrm>
            <a:off x="820250" y="22768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MapB</a:t>
            </a:r>
            <a:endParaRPr/>
          </a:p>
        </p:txBody>
      </p:sp>
      <p:sp>
        <p:nvSpPr>
          <p:cNvPr id="479" name="Google Shape;479;p63"/>
          <p:cNvSpPr/>
          <p:nvPr/>
        </p:nvSpPr>
        <p:spPr>
          <a:xfrm>
            <a:off x="820250" y="288432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Alice.o</a:t>
            </a:r>
            <a:endParaRPr/>
          </a:p>
        </p:txBody>
      </p:sp>
      <p:sp>
        <p:nvSpPr>
          <p:cNvPr id="480" name="Google Shape;480;p63"/>
          <p:cNvSpPr/>
          <p:nvPr/>
        </p:nvSpPr>
        <p:spPr>
          <a:xfrm>
            <a:off x="6105475" y="1868650"/>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MapX</a:t>
            </a:r>
            <a:endParaRPr/>
          </a:p>
        </p:txBody>
      </p:sp>
      <p:sp>
        <p:nvSpPr>
          <p:cNvPr id="481" name="Google Shape;481;p63"/>
          <p:cNvSpPr/>
          <p:nvPr/>
        </p:nvSpPr>
        <p:spPr>
          <a:xfrm>
            <a:off x="6105475" y="22768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MapY</a:t>
            </a:r>
            <a:endParaRPr/>
          </a:p>
        </p:txBody>
      </p:sp>
      <p:sp>
        <p:nvSpPr>
          <p:cNvPr id="482" name="Google Shape;482;p63"/>
          <p:cNvSpPr/>
          <p:nvPr/>
        </p:nvSpPr>
        <p:spPr>
          <a:xfrm>
            <a:off x="6105475" y="288432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Bob.o</a:t>
            </a:r>
            <a:endParaRPr/>
          </a:p>
        </p:txBody>
      </p:sp>
      <p:sp>
        <p:nvSpPr>
          <p:cNvPr id="483" name="Google Shape;483;p63"/>
          <p:cNvSpPr/>
          <p:nvPr/>
        </p:nvSpPr>
        <p:spPr>
          <a:xfrm>
            <a:off x="2499025" y="1372225"/>
            <a:ext cx="2992500" cy="6474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Eve (0x0bad)</a:t>
            </a:r>
            <a:endParaRPr/>
          </a:p>
        </p:txBody>
      </p:sp>
      <p:sp>
        <p:nvSpPr>
          <p:cNvPr id="484" name="Google Shape;484;p63"/>
          <p:cNvSpPr/>
          <p:nvPr/>
        </p:nvSpPr>
        <p:spPr>
          <a:xfrm>
            <a:off x="4209075" y="15304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Eve.o</a:t>
            </a:r>
            <a:endParaRPr/>
          </a:p>
        </p:txBody>
      </p:sp>
      <p:sp>
        <p:nvSpPr>
          <p:cNvPr id="485" name="Google Shape;485;p63"/>
          <p:cNvSpPr/>
          <p:nvPr/>
        </p:nvSpPr>
        <p:spPr>
          <a:xfrm>
            <a:off x="3886725" y="2723575"/>
            <a:ext cx="1678800" cy="3309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__sys_bpf(load)</a:t>
            </a:r>
            <a:endParaRPr/>
          </a:p>
        </p:txBody>
      </p:sp>
      <p:cxnSp>
        <p:nvCxnSpPr>
          <p:cNvPr id="486" name="Google Shape;486;p63"/>
          <p:cNvCxnSpPr>
            <a:stCxn id="483" idx="2"/>
            <a:endCxn id="485" idx="0"/>
          </p:cNvCxnSpPr>
          <p:nvPr/>
        </p:nvCxnSpPr>
        <p:spPr>
          <a:xfrm flipH="1" rot="-5400000">
            <a:off x="4008625" y="2006275"/>
            <a:ext cx="704100" cy="730800"/>
          </a:xfrm>
          <a:prstGeom prst="bentConnector3">
            <a:avLst>
              <a:gd fmla="val 49989" name="adj1"/>
            </a:avLst>
          </a:prstGeom>
          <a:noFill/>
          <a:ln cap="flat" cmpd="sng" w="19050">
            <a:solidFill>
              <a:schemeClr val="dk2"/>
            </a:solidFill>
            <a:prstDash val="solid"/>
            <a:round/>
            <a:headEnd len="med" w="med" type="none"/>
            <a:tailEnd len="med" w="med" type="triangle"/>
          </a:ln>
        </p:spPr>
      </p:cxnSp>
      <p:sp>
        <p:nvSpPr>
          <p:cNvPr id="487" name="Google Shape;487;p63"/>
          <p:cNvSpPr txBox="1"/>
          <p:nvPr/>
        </p:nvSpPr>
        <p:spPr>
          <a:xfrm>
            <a:off x="613063" y="3647400"/>
            <a:ext cx="672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bpf_load bpf-ns/</a:t>
            </a:r>
            <a:r>
              <a:rPr b="1" lang="en" sz="1200">
                <a:solidFill>
                  <a:schemeClr val="dk1"/>
                </a:solidFill>
              </a:rPr>
              <a:t>eve</a:t>
            </a:r>
            <a:r>
              <a:rPr lang="en" sz="1200">
                <a:solidFill>
                  <a:schemeClr val="dk1"/>
                </a:solidFill>
              </a:rPr>
              <a:t> /usr/bin/eve [sha256]</a:t>
            </a:r>
            <a:endParaRPr sz="1200">
              <a:solidFill>
                <a:schemeClr val="dk1"/>
              </a:solidFill>
            </a:endParaRPr>
          </a:p>
          <a:p>
            <a:pPr indent="0" lvl="0" marL="0" rtl="0" algn="l">
              <a:spcBef>
                <a:spcPts val="0"/>
              </a:spcBef>
              <a:spcAft>
                <a:spcPts val="0"/>
              </a:spcAft>
              <a:buNone/>
            </a:pPr>
            <a:r>
              <a:rPr lang="en" sz="1200">
                <a:solidFill>
                  <a:schemeClr val="dk1"/>
                </a:solidFill>
              </a:rPr>
              <a:t>    BPF_PROG_TYPE_KPROBE alice_func instruction count 2  </a:t>
            </a:r>
            <a:endParaRPr/>
          </a:p>
        </p:txBody>
      </p:sp>
      <p:sp>
        <p:nvSpPr>
          <p:cNvPr id="488" name="Google Shape;488;p63"/>
          <p:cNvSpPr txBox="1"/>
          <p:nvPr/>
        </p:nvSpPr>
        <p:spPr>
          <a:xfrm>
            <a:off x="5839375" y="3762175"/>
            <a:ext cx="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89" name="Google Shape;489;p63"/>
          <p:cNvSpPr txBox="1"/>
          <p:nvPr/>
        </p:nvSpPr>
        <p:spPr>
          <a:xfrm>
            <a:off x="626238" y="4202925"/>
            <a:ext cx="672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bpf_load bpf-ns/</a:t>
            </a:r>
            <a:r>
              <a:rPr b="1" lang="en" sz="1200">
                <a:solidFill>
                  <a:schemeClr val="dk1"/>
                </a:solidFill>
              </a:rPr>
              <a:t>alice</a:t>
            </a:r>
            <a:r>
              <a:rPr lang="en" sz="1200">
                <a:solidFill>
                  <a:schemeClr val="dk1"/>
                </a:solidFill>
              </a:rPr>
              <a:t> /usr/bin/eve [sha256]</a:t>
            </a:r>
            <a:endParaRPr sz="1200">
              <a:solidFill>
                <a:schemeClr val="dk1"/>
              </a:solidFill>
            </a:endParaRPr>
          </a:p>
          <a:p>
            <a:pPr indent="0" lvl="0" marL="0" rtl="0" algn="l">
              <a:spcBef>
                <a:spcPts val="0"/>
              </a:spcBef>
              <a:spcAft>
                <a:spcPts val="0"/>
              </a:spcAft>
              <a:buNone/>
            </a:pPr>
            <a:r>
              <a:rPr lang="en" sz="1200">
                <a:solidFill>
                  <a:schemeClr val="dk1"/>
                </a:solidFill>
              </a:rPr>
              <a:t>    BPF_PROG_TYPE_KPROBE alice_func instruction count 2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4"/>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Tetragon - Auditing eBPF programs</a:t>
            </a:r>
            <a:endParaRPr>
              <a:solidFill>
                <a:srgbClr val="0A0B0F"/>
              </a:solidFill>
            </a:endParaRPr>
          </a:p>
          <a:p>
            <a:pPr indent="0" lvl="0" marL="0" rtl="0" algn="l">
              <a:spcBef>
                <a:spcPts val="0"/>
              </a:spcBef>
              <a:spcAft>
                <a:spcPts val="0"/>
              </a:spcAft>
              <a:buNone/>
            </a:pPr>
            <a:r>
              <a:rPr lang="en">
                <a:solidFill>
                  <a:srgbClr val="0A0B0F"/>
                </a:solidFill>
              </a:rPr>
              <a:t>Case Analysis</a:t>
            </a:r>
            <a:endParaRPr>
              <a:solidFill>
                <a:srgbClr val="0A0B0F"/>
              </a:solidFill>
            </a:endParaRPr>
          </a:p>
        </p:txBody>
      </p:sp>
      <p:sp>
        <p:nvSpPr>
          <p:cNvPr id="495" name="Google Shape;495;p64"/>
          <p:cNvSpPr/>
          <p:nvPr/>
        </p:nvSpPr>
        <p:spPr>
          <a:xfrm>
            <a:off x="606475" y="1372225"/>
            <a:ext cx="1523100" cy="21402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Alice (0xfoo)</a:t>
            </a:r>
            <a:endParaRPr/>
          </a:p>
        </p:txBody>
      </p:sp>
      <p:sp>
        <p:nvSpPr>
          <p:cNvPr id="496" name="Google Shape;496;p64"/>
          <p:cNvSpPr/>
          <p:nvPr/>
        </p:nvSpPr>
        <p:spPr>
          <a:xfrm>
            <a:off x="5860975" y="1372225"/>
            <a:ext cx="1523100" cy="21402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Bob (0xbar)</a:t>
            </a:r>
            <a:endParaRPr/>
          </a:p>
        </p:txBody>
      </p:sp>
      <p:sp>
        <p:nvSpPr>
          <p:cNvPr id="497" name="Google Shape;497;p64"/>
          <p:cNvSpPr/>
          <p:nvPr/>
        </p:nvSpPr>
        <p:spPr>
          <a:xfrm>
            <a:off x="820250" y="1868650"/>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MapA</a:t>
            </a:r>
            <a:endParaRPr/>
          </a:p>
        </p:txBody>
      </p:sp>
      <p:sp>
        <p:nvSpPr>
          <p:cNvPr id="498" name="Google Shape;498;p64"/>
          <p:cNvSpPr/>
          <p:nvPr/>
        </p:nvSpPr>
        <p:spPr>
          <a:xfrm>
            <a:off x="820250" y="22768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MapB</a:t>
            </a:r>
            <a:endParaRPr/>
          </a:p>
        </p:txBody>
      </p:sp>
      <p:sp>
        <p:nvSpPr>
          <p:cNvPr id="499" name="Google Shape;499;p64"/>
          <p:cNvSpPr/>
          <p:nvPr/>
        </p:nvSpPr>
        <p:spPr>
          <a:xfrm>
            <a:off x="820250" y="288432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Alice.o</a:t>
            </a:r>
            <a:endParaRPr/>
          </a:p>
        </p:txBody>
      </p:sp>
      <p:sp>
        <p:nvSpPr>
          <p:cNvPr id="500" name="Google Shape;500;p64"/>
          <p:cNvSpPr/>
          <p:nvPr/>
        </p:nvSpPr>
        <p:spPr>
          <a:xfrm>
            <a:off x="6105475" y="1868650"/>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MapX</a:t>
            </a:r>
            <a:endParaRPr/>
          </a:p>
        </p:txBody>
      </p:sp>
      <p:sp>
        <p:nvSpPr>
          <p:cNvPr id="501" name="Google Shape;501;p64"/>
          <p:cNvSpPr/>
          <p:nvPr/>
        </p:nvSpPr>
        <p:spPr>
          <a:xfrm>
            <a:off x="6105475" y="22768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MapY</a:t>
            </a:r>
            <a:endParaRPr/>
          </a:p>
        </p:txBody>
      </p:sp>
      <p:sp>
        <p:nvSpPr>
          <p:cNvPr id="502" name="Google Shape;502;p64"/>
          <p:cNvSpPr/>
          <p:nvPr/>
        </p:nvSpPr>
        <p:spPr>
          <a:xfrm>
            <a:off x="6105475" y="288432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Bob.o</a:t>
            </a:r>
            <a:endParaRPr/>
          </a:p>
        </p:txBody>
      </p:sp>
      <p:sp>
        <p:nvSpPr>
          <p:cNvPr id="503" name="Google Shape;503;p64"/>
          <p:cNvSpPr/>
          <p:nvPr/>
        </p:nvSpPr>
        <p:spPr>
          <a:xfrm>
            <a:off x="2499025" y="1372225"/>
            <a:ext cx="2992500" cy="6474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Eve (0x0bad)</a:t>
            </a:r>
            <a:endParaRPr/>
          </a:p>
        </p:txBody>
      </p:sp>
      <p:sp>
        <p:nvSpPr>
          <p:cNvPr id="504" name="Google Shape;504;p64"/>
          <p:cNvSpPr/>
          <p:nvPr/>
        </p:nvSpPr>
        <p:spPr>
          <a:xfrm>
            <a:off x="4209075" y="15304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Eve.o</a:t>
            </a:r>
            <a:endParaRPr/>
          </a:p>
        </p:txBody>
      </p:sp>
      <p:sp>
        <p:nvSpPr>
          <p:cNvPr id="505" name="Google Shape;505;p64"/>
          <p:cNvSpPr/>
          <p:nvPr/>
        </p:nvSpPr>
        <p:spPr>
          <a:xfrm>
            <a:off x="3886725" y="2723575"/>
            <a:ext cx="1678800" cy="3309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__sys_bpf(load)</a:t>
            </a:r>
            <a:endParaRPr/>
          </a:p>
        </p:txBody>
      </p:sp>
      <p:cxnSp>
        <p:nvCxnSpPr>
          <p:cNvPr id="506" name="Google Shape;506;p64"/>
          <p:cNvCxnSpPr>
            <a:stCxn id="503" idx="2"/>
            <a:endCxn id="505" idx="0"/>
          </p:cNvCxnSpPr>
          <p:nvPr/>
        </p:nvCxnSpPr>
        <p:spPr>
          <a:xfrm flipH="1" rot="-5400000">
            <a:off x="4008625" y="2006275"/>
            <a:ext cx="704100" cy="730800"/>
          </a:xfrm>
          <a:prstGeom prst="bentConnector3">
            <a:avLst>
              <a:gd fmla="val 49989" name="adj1"/>
            </a:avLst>
          </a:prstGeom>
          <a:noFill/>
          <a:ln cap="flat" cmpd="sng" w="19050">
            <a:solidFill>
              <a:schemeClr val="dk2"/>
            </a:solidFill>
            <a:prstDash val="solid"/>
            <a:round/>
            <a:headEnd len="med" w="med" type="none"/>
            <a:tailEnd len="med" w="med" type="triangle"/>
          </a:ln>
        </p:spPr>
      </p:cxnSp>
      <p:sp>
        <p:nvSpPr>
          <p:cNvPr id="507" name="Google Shape;507;p64"/>
          <p:cNvSpPr txBox="1"/>
          <p:nvPr/>
        </p:nvSpPr>
        <p:spPr>
          <a:xfrm>
            <a:off x="613063" y="3647400"/>
            <a:ext cx="672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bpf_load bpf-ns/</a:t>
            </a:r>
            <a:r>
              <a:rPr b="1" lang="en" sz="1200">
                <a:solidFill>
                  <a:schemeClr val="dk1"/>
                </a:solidFill>
              </a:rPr>
              <a:t>eve</a:t>
            </a:r>
            <a:r>
              <a:rPr lang="en" sz="1200">
                <a:solidFill>
                  <a:schemeClr val="dk1"/>
                </a:solidFill>
              </a:rPr>
              <a:t> /usr/bin/eve [sha256]</a:t>
            </a:r>
            <a:endParaRPr sz="1200">
              <a:solidFill>
                <a:schemeClr val="dk1"/>
              </a:solidFill>
            </a:endParaRPr>
          </a:p>
          <a:p>
            <a:pPr indent="0" lvl="0" marL="0" rtl="0" algn="l">
              <a:spcBef>
                <a:spcPts val="0"/>
              </a:spcBef>
              <a:spcAft>
                <a:spcPts val="0"/>
              </a:spcAft>
              <a:buNone/>
            </a:pPr>
            <a:r>
              <a:rPr lang="en" sz="1200">
                <a:solidFill>
                  <a:schemeClr val="dk1"/>
                </a:solidFill>
              </a:rPr>
              <a:t>    BPF_PROG_TYPE_KPROBE alice_func instruction count 2  </a:t>
            </a:r>
            <a:endParaRPr/>
          </a:p>
        </p:txBody>
      </p:sp>
      <p:sp>
        <p:nvSpPr>
          <p:cNvPr id="508" name="Google Shape;508;p64"/>
          <p:cNvSpPr txBox="1"/>
          <p:nvPr/>
        </p:nvSpPr>
        <p:spPr>
          <a:xfrm>
            <a:off x="5839375" y="3762175"/>
            <a:ext cx="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09" name="Google Shape;509;p64"/>
          <p:cNvSpPr txBox="1"/>
          <p:nvPr/>
        </p:nvSpPr>
        <p:spPr>
          <a:xfrm>
            <a:off x="626238" y="4202925"/>
            <a:ext cx="672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bpf_load bpf-ns/</a:t>
            </a:r>
            <a:r>
              <a:rPr b="1" lang="en" sz="1200">
                <a:solidFill>
                  <a:schemeClr val="dk1"/>
                </a:solidFill>
              </a:rPr>
              <a:t>alice</a:t>
            </a:r>
            <a:r>
              <a:rPr lang="en" sz="1200">
                <a:solidFill>
                  <a:schemeClr val="dk1"/>
                </a:solidFill>
              </a:rPr>
              <a:t> /usr/bin/eve [sha256]</a:t>
            </a:r>
            <a:endParaRPr sz="1200">
              <a:solidFill>
                <a:schemeClr val="dk1"/>
              </a:solidFill>
            </a:endParaRPr>
          </a:p>
          <a:p>
            <a:pPr indent="0" lvl="0" marL="0" rtl="0" algn="l">
              <a:spcBef>
                <a:spcPts val="0"/>
              </a:spcBef>
              <a:spcAft>
                <a:spcPts val="0"/>
              </a:spcAft>
              <a:buNone/>
            </a:pPr>
            <a:r>
              <a:rPr lang="en" sz="1200">
                <a:solidFill>
                  <a:schemeClr val="dk1"/>
                </a:solidFill>
              </a:rPr>
              <a:t>    BPF_PROG_TYPE_KPROBE alice_func instruction count 2  </a:t>
            </a:r>
            <a:endParaRPr/>
          </a:p>
        </p:txBody>
      </p:sp>
      <p:sp>
        <p:nvSpPr>
          <p:cNvPr id="510" name="Google Shape;510;p64"/>
          <p:cNvSpPr/>
          <p:nvPr/>
        </p:nvSpPr>
        <p:spPr>
          <a:xfrm>
            <a:off x="5824850" y="3827550"/>
            <a:ext cx="2200800" cy="80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bpf-ns/alice: CAP_BPF</a:t>
            </a:r>
            <a:endParaRPr/>
          </a:p>
          <a:p>
            <a:pPr indent="0" lvl="0" marL="0" rtl="0" algn="l">
              <a:spcBef>
                <a:spcPts val="0"/>
              </a:spcBef>
              <a:spcAft>
                <a:spcPts val="0"/>
              </a:spcAft>
              <a:buNone/>
            </a:pPr>
            <a:r>
              <a:rPr lang="en"/>
              <a:t>bpf-ns/eve: ~CAP_BPF</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47"/>
          <p:cNvSpPr txBox="1"/>
          <p:nvPr/>
        </p:nvSpPr>
        <p:spPr>
          <a:xfrm>
            <a:off x="546785" y="2263484"/>
            <a:ext cx="7886700" cy="9942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chemeClr val="lt1"/>
              </a:buClr>
              <a:buSzPts val="2700"/>
              <a:buFont typeface="Arial"/>
              <a:buNone/>
            </a:pPr>
            <a:r>
              <a:rPr i="1" lang="en" sz="2200">
                <a:solidFill>
                  <a:srgbClr val="1C1B54"/>
                </a:solidFill>
              </a:rPr>
              <a:t>John Fastabend, Natalia Reka Ivanko</a:t>
            </a:r>
            <a:endParaRPr b="0" i="0" sz="800" u="none" cap="none" strike="noStrike">
              <a:solidFill>
                <a:srgbClr val="1C1B54"/>
              </a:solidFill>
              <a:latin typeface="Arial"/>
              <a:ea typeface="Arial"/>
              <a:cs typeface="Arial"/>
              <a:sym typeface="Arial"/>
            </a:endParaRPr>
          </a:p>
        </p:txBody>
      </p:sp>
      <p:sp>
        <p:nvSpPr>
          <p:cNvPr id="180" name="Google Shape;180;p47"/>
          <p:cNvSpPr txBox="1"/>
          <p:nvPr/>
        </p:nvSpPr>
        <p:spPr>
          <a:xfrm>
            <a:off x="470843" y="1577557"/>
            <a:ext cx="7886700" cy="9942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chemeClr val="lt1"/>
              </a:buClr>
              <a:buSzPts val="5600"/>
              <a:buFont typeface="Arial"/>
              <a:buNone/>
            </a:pPr>
            <a:r>
              <a:rPr b="1" lang="en" sz="2700">
                <a:solidFill>
                  <a:srgbClr val="1C1B54"/>
                </a:solidFill>
              </a:rPr>
              <a:t>Securing the Superpowers - </a:t>
            </a:r>
            <a:endParaRPr b="1" sz="2700">
              <a:solidFill>
                <a:srgbClr val="1C1B54"/>
              </a:solidFill>
            </a:endParaRPr>
          </a:p>
          <a:p>
            <a:pPr indent="0" lvl="0" marL="0" marR="0" rtl="0" algn="l">
              <a:lnSpc>
                <a:spcPct val="90000"/>
              </a:lnSpc>
              <a:spcBef>
                <a:spcPts val="0"/>
              </a:spcBef>
              <a:spcAft>
                <a:spcPts val="0"/>
              </a:spcAft>
              <a:buClr>
                <a:schemeClr val="lt1"/>
              </a:buClr>
              <a:buSzPts val="5600"/>
              <a:buFont typeface="Arial"/>
              <a:buNone/>
            </a:pPr>
            <a:r>
              <a:rPr b="1" lang="en" sz="2700">
                <a:solidFill>
                  <a:srgbClr val="1C1B54"/>
                </a:solidFill>
              </a:rPr>
              <a:t>    Who loaded that eBPF program?</a:t>
            </a:r>
            <a:endParaRPr b="0" i="0" sz="3200" u="none" cap="none" strike="noStrike">
              <a:solidFill>
                <a:srgbClr val="1C1B54"/>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5"/>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Tetragon - Auditing eBPF programs</a:t>
            </a:r>
            <a:endParaRPr>
              <a:solidFill>
                <a:srgbClr val="0A0B0F"/>
              </a:solidFill>
            </a:endParaRPr>
          </a:p>
          <a:p>
            <a:pPr indent="0" lvl="0" marL="0" rtl="0" algn="l">
              <a:spcBef>
                <a:spcPts val="0"/>
              </a:spcBef>
              <a:spcAft>
                <a:spcPts val="0"/>
              </a:spcAft>
              <a:buNone/>
            </a:pPr>
            <a:r>
              <a:rPr lang="en">
                <a:solidFill>
                  <a:srgbClr val="0A0B0F"/>
                </a:solidFill>
              </a:rPr>
              <a:t>Case Analysis</a:t>
            </a:r>
            <a:endParaRPr>
              <a:solidFill>
                <a:srgbClr val="0A0B0F"/>
              </a:solidFill>
            </a:endParaRPr>
          </a:p>
        </p:txBody>
      </p:sp>
      <p:sp>
        <p:nvSpPr>
          <p:cNvPr id="516" name="Google Shape;516;p65"/>
          <p:cNvSpPr/>
          <p:nvPr/>
        </p:nvSpPr>
        <p:spPr>
          <a:xfrm>
            <a:off x="606475" y="1372225"/>
            <a:ext cx="1523100" cy="21402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Alice </a:t>
            </a:r>
            <a:r>
              <a:rPr lang="en">
                <a:solidFill>
                  <a:srgbClr val="980000"/>
                </a:solidFill>
              </a:rPr>
              <a:t>(0xfoo)</a:t>
            </a:r>
            <a:endParaRPr>
              <a:solidFill>
                <a:srgbClr val="980000"/>
              </a:solidFill>
            </a:endParaRPr>
          </a:p>
        </p:txBody>
      </p:sp>
      <p:sp>
        <p:nvSpPr>
          <p:cNvPr id="517" name="Google Shape;517;p65"/>
          <p:cNvSpPr/>
          <p:nvPr/>
        </p:nvSpPr>
        <p:spPr>
          <a:xfrm>
            <a:off x="820250" y="1868650"/>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MapA</a:t>
            </a:r>
            <a:endParaRPr/>
          </a:p>
        </p:txBody>
      </p:sp>
      <p:sp>
        <p:nvSpPr>
          <p:cNvPr id="518" name="Google Shape;518;p65"/>
          <p:cNvSpPr/>
          <p:nvPr/>
        </p:nvSpPr>
        <p:spPr>
          <a:xfrm>
            <a:off x="820250" y="22768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MapB</a:t>
            </a:r>
            <a:endParaRPr/>
          </a:p>
        </p:txBody>
      </p:sp>
      <p:sp>
        <p:nvSpPr>
          <p:cNvPr id="519" name="Google Shape;519;p65"/>
          <p:cNvSpPr/>
          <p:nvPr/>
        </p:nvSpPr>
        <p:spPr>
          <a:xfrm>
            <a:off x="820250" y="288432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Alice.o</a:t>
            </a:r>
            <a:endParaRPr/>
          </a:p>
        </p:txBody>
      </p:sp>
      <p:sp>
        <p:nvSpPr>
          <p:cNvPr id="520" name="Google Shape;520;p65"/>
          <p:cNvSpPr/>
          <p:nvPr/>
        </p:nvSpPr>
        <p:spPr>
          <a:xfrm>
            <a:off x="2499025" y="1372225"/>
            <a:ext cx="2992500" cy="6474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Eve (0x0bad)</a:t>
            </a:r>
            <a:endParaRPr/>
          </a:p>
        </p:txBody>
      </p:sp>
      <p:sp>
        <p:nvSpPr>
          <p:cNvPr id="521" name="Google Shape;521;p65"/>
          <p:cNvSpPr/>
          <p:nvPr/>
        </p:nvSpPr>
        <p:spPr>
          <a:xfrm>
            <a:off x="4209075" y="15304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Eve.o</a:t>
            </a:r>
            <a:endParaRPr/>
          </a:p>
        </p:txBody>
      </p:sp>
      <p:sp>
        <p:nvSpPr>
          <p:cNvPr id="522" name="Google Shape;522;p65"/>
          <p:cNvSpPr/>
          <p:nvPr/>
        </p:nvSpPr>
        <p:spPr>
          <a:xfrm>
            <a:off x="3886725" y="2723575"/>
            <a:ext cx="1678800" cy="3309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__sys_bpf(load)</a:t>
            </a:r>
            <a:endParaRPr/>
          </a:p>
        </p:txBody>
      </p:sp>
      <p:cxnSp>
        <p:nvCxnSpPr>
          <p:cNvPr id="523" name="Google Shape;523;p65"/>
          <p:cNvCxnSpPr>
            <a:stCxn id="520" idx="2"/>
            <a:endCxn id="522" idx="0"/>
          </p:cNvCxnSpPr>
          <p:nvPr/>
        </p:nvCxnSpPr>
        <p:spPr>
          <a:xfrm flipH="1" rot="-5400000">
            <a:off x="4008625" y="2006275"/>
            <a:ext cx="704100" cy="730800"/>
          </a:xfrm>
          <a:prstGeom prst="bentConnector3">
            <a:avLst>
              <a:gd fmla="val 49989" name="adj1"/>
            </a:avLst>
          </a:prstGeom>
          <a:noFill/>
          <a:ln cap="flat" cmpd="sng" w="19050">
            <a:solidFill>
              <a:schemeClr val="dk2"/>
            </a:solidFill>
            <a:prstDash val="solid"/>
            <a:round/>
            <a:headEnd len="med" w="med" type="none"/>
            <a:tailEnd len="med" w="med" type="triangle"/>
          </a:ln>
        </p:spPr>
      </p:cxnSp>
      <p:sp>
        <p:nvSpPr>
          <p:cNvPr id="524" name="Google Shape;524;p65"/>
          <p:cNvSpPr txBox="1"/>
          <p:nvPr/>
        </p:nvSpPr>
        <p:spPr>
          <a:xfrm>
            <a:off x="613063" y="3645975"/>
            <a:ext cx="672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bpf_load bpf-ns/</a:t>
            </a:r>
            <a:r>
              <a:rPr b="1" lang="en" sz="1200">
                <a:solidFill>
                  <a:schemeClr val="dk1"/>
                </a:solidFill>
              </a:rPr>
              <a:t>eve</a:t>
            </a:r>
            <a:r>
              <a:rPr lang="en" sz="1200">
                <a:solidFill>
                  <a:schemeClr val="dk1"/>
                </a:solidFill>
              </a:rPr>
              <a:t> /usr/bin/eve [sha256]</a:t>
            </a:r>
            <a:endParaRPr sz="1200">
              <a:solidFill>
                <a:schemeClr val="dk1"/>
              </a:solidFill>
            </a:endParaRPr>
          </a:p>
          <a:p>
            <a:pPr indent="0" lvl="0" marL="0" rtl="0" algn="l">
              <a:spcBef>
                <a:spcPts val="0"/>
              </a:spcBef>
              <a:spcAft>
                <a:spcPts val="0"/>
              </a:spcAft>
              <a:buNone/>
            </a:pPr>
            <a:r>
              <a:rPr lang="en" sz="1200">
                <a:solidFill>
                  <a:schemeClr val="dk1"/>
                </a:solidFill>
              </a:rPr>
              <a:t>    BPF_PROG_TYPE_KPROBE alice_func instruction count 2  </a:t>
            </a:r>
            <a:endParaRPr/>
          </a:p>
        </p:txBody>
      </p:sp>
      <p:sp>
        <p:nvSpPr>
          <p:cNvPr id="525" name="Google Shape;525;p65"/>
          <p:cNvSpPr txBox="1"/>
          <p:nvPr/>
        </p:nvSpPr>
        <p:spPr>
          <a:xfrm>
            <a:off x="5839375" y="3762175"/>
            <a:ext cx="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26" name="Google Shape;526;p65"/>
          <p:cNvSpPr txBox="1"/>
          <p:nvPr/>
        </p:nvSpPr>
        <p:spPr>
          <a:xfrm>
            <a:off x="626238" y="4201500"/>
            <a:ext cx="672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bpf_load bpf-ns/</a:t>
            </a:r>
            <a:r>
              <a:rPr b="1" lang="en" sz="1200">
                <a:solidFill>
                  <a:schemeClr val="dk1"/>
                </a:solidFill>
              </a:rPr>
              <a:t>alice</a:t>
            </a:r>
            <a:r>
              <a:rPr lang="en" sz="1200">
                <a:solidFill>
                  <a:schemeClr val="dk1"/>
                </a:solidFill>
              </a:rPr>
              <a:t> /usr/bin/eve [sha256]</a:t>
            </a:r>
            <a:endParaRPr sz="1200">
              <a:solidFill>
                <a:schemeClr val="dk1"/>
              </a:solidFill>
            </a:endParaRPr>
          </a:p>
          <a:p>
            <a:pPr indent="0" lvl="0" marL="0" rtl="0" algn="l">
              <a:spcBef>
                <a:spcPts val="0"/>
              </a:spcBef>
              <a:spcAft>
                <a:spcPts val="0"/>
              </a:spcAft>
              <a:buNone/>
            </a:pPr>
            <a:r>
              <a:rPr lang="en" sz="1200">
                <a:solidFill>
                  <a:schemeClr val="dk1"/>
                </a:solidFill>
              </a:rPr>
              <a:t>    BPF_PROG_TYPE_KPROBE alice_func instruction count 2  </a:t>
            </a:r>
            <a:endParaRPr/>
          </a:p>
        </p:txBody>
      </p:sp>
      <p:sp>
        <p:nvSpPr>
          <p:cNvPr id="527" name="Google Shape;527;p65"/>
          <p:cNvSpPr/>
          <p:nvPr/>
        </p:nvSpPr>
        <p:spPr>
          <a:xfrm>
            <a:off x="5999150" y="1183850"/>
            <a:ext cx="2730900" cy="351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kind: TracingPolicy</a:t>
            </a:r>
            <a:endParaRPr baseline="30000" sz="1300">
              <a:solidFill>
                <a:srgbClr val="980000"/>
              </a:solidFill>
            </a:endParaRPr>
          </a:p>
          <a:p>
            <a:pPr indent="0" lvl="0" marL="0" rtl="0" algn="l">
              <a:spcBef>
                <a:spcPts val="0"/>
              </a:spcBef>
              <a:spcAft>
                <a:spcPts val="0"/>
              </a:spcAft>
              <a:buNone/>
            </a:pPr>
            <a:r>
              <a:rPr lang="en" sz="1300"/>
              <a:t>metadata:</a:t>
            </a:r>
            <a:endParaRPr sz="1300"/>
          </a:p>
          <a:p>
            <a:pPr indent="0" lvl="0" marL="0" rtl="0" algn="l">
              <a:spcBef>
                <a:spcPts val="0"/>
              </a:spcBef>
              <a:spcAft>
                <a:spcPts val="0"/>
              </a:spcAft>
              <a:buNone/>
            </a:pPr>
            <a:r>
              <a:rPr lang="en" sz="1300"/>
              <a:t> name: "bpf"</a:t>
            </a:r>
            <a:endParaRPr sz="1300"/>
          </a:p>
          <a:p>
            <a:pPr indent="0" lvl="0" marL="0" rtl="0" algn="l">
              <a:spcBef>
                <a:spcPts val="0"/>
              </a:spcBef>
              <a:spcAft>
                <a:spcPts val="0"/>
              </a:spcAft>
              <a:buNone/>
            </a:pPr>
            <a:r>
              <a:rPr lang="en" sz="1300"/>
              <a:t>spec:</a:t>
            </a:r>
            <a:endParaRPr sz="1300"/>
          </a:p>
          <a:p>
            <a:pPr indent="0" lvl="0" marL="0" rtl="0" algn="l">
              <a:spcBef>
                <a:spcPts val="0"/>
              </a:spcBef>
              <a:spcAft>
                <a:spcPts val="0"/>
              </a:spcAft>
              <a:buNone/>
            </a:pPr>
            <a:r>
              <a:rPr lang="en" sz="1300"/>
              <a:t> kprobes:</a:t>
            </a:r>
            <a:endParaRPr sz="1300"/>
          </a:p>
          <a:p>
            <a:pPr indent="0" lvl="0" marL="0" rtl="0" algn="l">
              <a:spcBef>
                <a:spcPts val="0"/>
              </a:spcBef>
              <a:spcAft>
                <a:spcPts val="0"/>
              </a:spcAft>
              <a:buNone/>
            </a:pPr>
            <a:r>
              <a:rPr lang="en" sz="1300"/>
              <a:t> - call: "bpf_check"</a:t>
            </a:r>
            <a:endParaRPr sz="1300"/>
          </a:p>
          <a:p>
            <a:pPr indent="0" lvl="0" marL="0" rtl="0" algn="l">
              <a:spcBef>
                <a:spcPts val="0"/>
              </a:spcBef>
              <a:spcAft>
                <a:spcPts val="0"/>
              </a:spcAft>
              <a:buNone/>
            </a:pPr>
            <a:r>
              <a:rPr lang="en" sz="1300"/>
              <a:t>   syscall: false</a:t>
            </a:r>
            <a:endParaRPr sz="1300"/>
          </a:p>
          <a:p>
            <a:pPr indent="0" lvl="0" marL="0" rtl="0" algn="l">
              <a:spcBef>
                <a:spcPts val="0"/>
              </a:spcBef>
              <a:spcAft>
                <a:spcPts val="0"/>
              </a:spcAft>
              <a:buNone/>
            </a:pPr>
            <a:r>
              <a:rPr lang="en" sz="1300"/>
              <a:t>   selectors:</a:t>
            </a:r>
            <a:endParaRPr sz="1300"/>
          </a:p>
          <a:p>
            <a:pPr indent="0" lvl="0" marL="0" rtl="0" algn="l">
              <a:spcBef>
                <a:spcPts val="0"/>
              </a:spcBef>
              <a:spcAft>
                <a:spcPts val="0"/>
              </a:spcAft>
              <a:buNone/>
            </a:pPr>
            <a:r>
              <a:rPr lang="en" sz="1300"/>
              <a:t>   - matchBinarys:</a:t>
            </a:r>
            <a:endParaRPr sz="1300"/>
          </a:p>
          <a:p>
            <a:pPr indent="0" lvl="0" marL="0" rtl="0" algn="l">
              <a:spcBef>
                <a:spcPts val="0"/>
              </a:spcBef>
              <a:spcAft>
                <a:spcPts val="0"/>
              </a:spcAft>
              <a:buNone/>
            </a:pPr>
            <a:r>
              <a:rPr lang="en" sz="1300"/>
              <a:t>     - operator: NotEqual</a:t>
            </a:r>
            <a:endParaRPr sz="1300"/>
          </a:p>
          <a:p>
            <a:pPr indent="0" lvl="0" marL="0" rtl="0" algn="l">
              <a:spcBef>
                <a:spcPts val="0"/>
              </a:spcBef>
              <a:spcAft>
                <a:spcPts val="0"/>
              </a:spcAft>
              <a:buNone/>
            </a:pPr>
            <a:r>
              <a:rPr lang="en" sz="1300"/>
              <a:t>       values:</a:t>
            </a:r>
            <a:endParaRPr sz="1300"/>
          </a:p>
          <a:p>
            <a:pPr indent="0" lvl="0" marL="0" rtl="0" algn="l">
              <a:spcBef>
                <a:spcPts val="0"/>
              </a:spcBef>
              <a:spcAft>
                <a:spcPts val="0"/>
              </a:spcAft>
              <a:buNone/>
            </a:pPr>
            <a:r>
              <a:rPr lang="en" sz="1300"/>
              <a:t>       - “/usr/bin/Alice”</a:t>
            </a:r>
            <a:r>
              <a:rPr baseline="30000" lang="en" sz="1300">
                <a:solidFill>
                  <a:srgbClr val="980000"/>
                </a:solidFill>
              </a:rPr>
              <a:t>[1]</a:t>
            </a:r>
            <a:endParaRPr sz="1300"/>
          </a:p>
          <a:p>
            <a:pPr indent="0" lvl="0" marL="0" rtl="0" algn="l">
              <a:spcBef>
                <a:spcPts val="0"/>
              </a:spcBef>
              <a:spcAft>
                <a:spcPts val="0"/>
              </a:spcAft>
              <a:buNone/>
            </a:pPr>
            <a:r>
              <a:rPr lang="en" sz="1300"/>
              <a:t>     matchActions:</a:t>
            </a:r>
            <a:endParaRPr sz="1300"/>
          </a:p>
          <a:p>
            <a:pPr indent="0" lvl="0" marL="0" rtl="0" algn="l">
              <a:spcBef>
                <a:spcPts val="0"/>
              </a:spcBef>
              <a:spcAft>
                <a:spcPts val="0"/>
              </a:spcAft>
              <a:buNone/>
            </a:pPr>
            <a:r>
              <a:rPr lang="en" sz="1300"/>
              <a:t>      - action: Sigkill </a:t>
            </a:r>
            <a:endParaRPr sz="1300"/>
          </a:p>
        </p:txBody>
      </p:sp>
      <p:sp>
        <p:nvSpPr>
          <p:cNvPr id="528" name="Google Shape;528;p65"/>
          <p:cNvSpPr txBox="1"/>
          <p:nvPr/>
        </p:nvSpPr>
        <p:spPr>
          <a:xfrm>
            <a:off x="606475" y="4757025"/>
            <a:ext cx="6493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B5394"/>
                </a:solidFill>
              </a:rPr>
              <a:t>[1]</a:t>
            </a:r>
            <a:r>
              <a:rPr lang="en" sz="800">
                <a:solidFill>
                  <a:srgbClr val="0B5394"/>
                </a:solidFill>
              </a:rPr>
              <a:t> </a:t>
            </a:r>
            <a:r>
              <a:rPr lang="en" sz="800">
                <a:solidFill>
                  <a:srgbClr val="0B5394"/>
                </a:solidFill>
              </a:rPr>
              <a:t>You and Your Security Profiles; Generating Security Policies with the Help of eBPF - John Fastabend &amp; Natalia Reka Ivanko, Isovalent ]</a:t>
            </a:r>
            <a:endParaRPr sz="800">
              <a:solidFill>
                <a:srgbClr val="0B5394"/>
              </a:solidFill>
            </a:endParaRPr>
          </a:p>
        </p:txBody>
      </p:sp>
      <p:sp>
        <p:nvSpPr>
          <p:cNvPr id="529" name="Google Shape;529;p65"/>
          <p:cNvSpPr/>
          <p:nvPr/>
        </p:nvSpPr>
        <p:spPr>
          <a:xfrm>
            <a:off x="3769450" y="2157075"/>
            <a:ext cx="501300" cy="414600"/>
          </a:xfrm>
          <a:prstGeom prst="noSmoking">
            <a:avLst>
              <a:gd fmla="val 18750"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6"/>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Tetragon - Auditing eBPF programs</a:t>
            </a:r>
            <a:endParaRPr>
              <a:solidFill>
                <a:srgbClr val="0A0B0F"/>
              </a:solidFill>
            </a:endParaRPr>
          </a:p>
          <a:p>
            <a:pPr indent="0" lvl="0" marL="0" rtl="0" algn="l">
              <a:spcBef>
                <a:spcPts val="0"/>
              </a:spcBef>
              <a:spcAft>
                <a:spcPts val="0"/>
              </a:spcAft>
              <a:buNone/>
            </a:pPr>
            <a:r>
              <a:rPr lang="en">
                <a:solidFill>
                  <a:srgbClr val="0A0B0F"/>
                </a:solidFill>
              </a:rPr>
              <a:t>Case Analysis</a:t>
            </a:r>
            <a:endParaRPr>
              <a:solidFill>
                <a:srgbClr val="0A0B0F"/>
              </a:solidFill>
            </a:endParaRPr>
          </a:p>
        </p:txBody>
      </p:sp>
      <p:sp>
        <p:nvSpPr>
          <p:cNvPr id="535" name="Google Shape;535;p66"/>
          <p:cNvSpPr/>
          <p:nvPr/>
        </p:nvSpPr>
        <p:spPr>
          <a:xfrm>
            <a:off x="606475" y="1372225"/>
            <a:ext cx="1523100" cy="21402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Alice </a:t>
            </a:r>
            <a:r>
              <a:rPr lang="en">
                <a:solidFill>
                  <a:srgbClr val="980000"/>
                </a:solidFill>
              </a:rPr>
              <a:t>(0xfoo)</a:t>
            </a:r>
            <a:endParaRPr>
              <a:solidFill>
                <a:srgbClr val="980000"/>
              </a:solidFill>
            </a:endParaRPr>
          </a:p>
        </p:txBody>
      </p:sp>
      <p:sp>
        <p:nvSpPr>
          <p:cNvPr id="536" name="Google Shape;536;p66"/>
          <p:cNvSpPr/>
          <p:nvPr/>
        </p:nvSpPr>
        <p:spPr>
          <a:xfrm>
            <a:off x="820250" y="1868650"/>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MapA</a:t>
            </a:r>
            <a:endParaRPr/>
          </a:p>
        </p:txBody>
      </p:sp>
      <p:sp>
        <p:nvSpPr>
          <p:cNvPr id="537" name="Google Shape;537;p66"/>
          <p:cNvSpPr/>
          <p:nvPr/>
        </p:nvSpPr>
        <p:spPr>
          <a:xfrm>
            <a:off x="820250" y="22768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MapB</a:t>
            </a:r>
            <a:endParaRPr/>
          </a:p>
        </p:txBody>
      </p:sp>
      <p:sp>
        <p:nvSpPr>
          <p:cNvPr id="538" name="Google Shape;538;p66"/>
          <p:cNvSpPr/>
          <p:nvPr/>
        </p:nvSpPr>
        <p:spPr>
          <a:xfrm>
            <a:off x="820250" y="288432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Alice.o</a:t>
            </a:r>
            <a:endParaRPr/>
          </a:p>
        </p:txBody>
      </p:sp>
      <p:sp>
        <p:nvSpPr>
          <p:cNvPr id="539" name="Google Shape;539;p66"/>
          <p:cNvSpPr/>
          <p:nvPr/>
        </p:nvSpPr>
        <p:spPr>
          <a:xfrm>
            <a:off x="2499025" y="1372225"/>
            <a:ext cx="2992500" cy="6474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Eve (0x0bad)</a:t>
            </a:r>
            <a:endParaRPr/>
          </a:p>
        </p:txBody>
      </p:sp>
      <p:sp>
        <p:nvSpPr>
          <p:cNvPr id="540" name="Google Shape;540;p66"/>
          <p:cNvSpPr/>
          <p:nvPr/>
        </p:nvSpPr>
        <p:spPr>
          <a:xfrm>
            <a:off x="4209075" y="15304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Eve.o</a:t>
            </a:r>
            <a:endParaRPr/>
          </a:p>
        </p:txBody>
      </p:sp>
      <p:sp>
        <p:nvSpPr>
          <p:cNvPr id="541" name="Google Shape;541;p66"/>
          <p:cNvSpPr/>
          <p:nvPr/>
        </p:nvSpPr>
        <p:spPr>
          <a:xfrm>
            <a:off x="3886725" y="2723575"/>
            <a:ext cx="1678800" cy="3309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__sys_bpf(load)</a:t>
            </a:r>
            <a:endParaRPr/>
          </a:p>
        </p:txBody>
      </p:sp>
      <p:cxnSp>
        <p:nvCxnSpPr>
          <p:cNvPr id="542" name="Google Shape;542;p66"/>
          <p:cNvCxnSpPr>
            <a:stCxn id="539" idx="2"/>
            <a:endCxn id="541" idx="0"/>
          </p:cNvCxnSpPr>
          <p:nvPr/>
        </p:nvCxnSpPr>
        <p:spPr>
          <a:xfrm flipH="1" rot="-5400000">
            <a:off x="4008625" y="2006275"/>
            <a:ext cx="704100" cy="730800"/>
          </a:xfrm>
          <a:prstGeom prst="bentConnector3">
            <a:avLst>
              <a:gd fmla="val 49989" name="adj1"/>
            </a:avLst>
          </a:prstGeom>
          <a:noFill/>
          <a:ln cap="flat" cmpd="sng" w="19050">
            <a:solidFill>
              <a:schemeClr val="dk2"/>
            </a:solidFill>
            <a:prstDash val="solid"/>
            <a:round/>
            <a:headEnd len="med" w="med" type="none"/>
            <a:tailEnd len="med" w="med" type="triangle"/>
          </a:ln>
        </p:spPr>
      </p:cxnSp>
      <p:sp>
        <p:nvSpPr>
          <p:cNvPr id="543" name="Google Shape;543;p66"/>
          <p:cNvSpPr txBox="1"/>
          <p:nvPr/>
        </p:nvSpPr>
        <p:spPr>
          <a:xfrm>
            <a:off x="613063" y="3645975"/>
            <a:ext cx="672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bpf_load bpf-ns/</a:t>
            </a:r>
            <a:r>
              <a:rPr b="1" lang="en" sz="1200">
                <a:solidFill>
                  <a:schemeClr val="dk1"/>
                </a:solidFill>
              </a:rPr>
              <a:t>eve</a:t>
            </a:r>
            <a:r>
              <a:rPr lang="en" sz="1200">
                <a:solidFill>
                  <a:schemeClr val="dk1"/>
                </a:solidFill>
              </a:rPr>
              <a:t> /usr/bin/eve [sha256]</a:t>
            </a:r>
            <a:endParaRPr sz="1200">
              <a:solidFill>
                <a:schemeClr val="dk1"/>
              </a:solidFill>
            </a:endParaRPr>
          </a:p>
          <a:p>
            <a:pPr indent="0" lvl="0" marL="0" rtl="0" algn="l">
              <a:spcBef>
                <a:spcPts val="0"/>
              </a:spcBef>
              <a:spcAft>
                <a:spcPts val="0"/>
              </a:spcAft>
              <a:buNone/>
            </a:pPr>
            <a:r>
              <a:rPr lang="en" sz="1200">
                <a:solidFill>
                  <a:schemeClr val="dk1"/>
                </a:solidFill>
              </a:rPr>
              <a:t>    BPF_PROG_TYPE_KPROBE alice_func instruction count 2  </a:t>
            </a:r>
            <a:endParaRPr/>
          </a:p>
        </p:txBody>
      </p:sp>
      <p:sp>
        <p:nvSpPr>
          <p:cNvPr id="544" name="Google Shape;544;p66"/>
          <p:cNvSpPr txBox="1"/>
          <p:nvPr/>
        </p:nvSpPr>
        <p:spPr>
          <a:xfrm>
            <a:off x="5839375" y="3762175"/>
            <a:ext cx="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45" name="Google Shape;545;p66"/>
          <p:cNvSpPr txBox="1"/>
          <p:nvPr/>
        </p:nvSpPr>
        <p:spPr>
          <a:xfrm>
            <a:off x="626238" y="4201500"/>
            <a:ext cx="672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bpf_load bpf-ns/</a:t>
            </a:r>
            <a:r>
              <a:rPr b="1" lang="en" sz="1200">
                <a:solidFill>
                  <a:schemeClr val="dk1"/>
                </a:solidFill>
              </a:rPr>
              <a:t>alice</a:t>
            </a:r>
            <a:r>
              <a:rPr lang="en" sz="1200">
                <a:solidFill>
                  <a:schemeClr val="dk1"/>
                </a:solidFill>
              </a:rPr>
              <a:t> /usr/bin/eve [sha256]</a:t>
            </a:r>
            <a:endParaRPr sz="1200">
              <a:solidFill>
                <a:schemeClr val="dk1"/>
              </a:solidFill>
            </a:endParaRPr>
          </a:p>
          <a:p>
            <a:pPr indent="0" lvl="0" marL="0" rtl="0" algn="l">
              <a:spcBef>
                <a:spcPts val="0"/>
              </a:spcBef>
              <a:spcAft>
                <a:spcPts val="0"/>
              </a:spcAft>
              <a:buNone/>
            </a:pPr>
            <a:r>
              <a:rPr lang="en" sz="1200">
                <a:solidFill>
                  <a:schemeClr val="dk1"/>
                </a:solidFill>
              </a:rPr>
              <a:t>    BPF_PROG_TYPE_KPROBE alice_func instruction count 2  </a:t>
            </a:r>
            <a:endParaRPr/>
          </a:p>
        </p:txBody>
      </p:sp>
      <p:sp>
        <p:nvSpPr>
          <p:cNvPr id="546" name="Google Shape;546;p66"/>
          <p:cNvSpPr/>
          <p:nvPr/>
        </p:nvSpPr>
        <p:spPr>
          <a:xfrm>
            <a:off x="5999150" y="1183850"/>
            <a:ext cx="2730900" cy="351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kind: TracingPolicy</a:t>
            </a:r>
            <a:endParaRPr baseline="30000" sz="1300">
              <a:solidFill>
                <a:srgbClr val="980000"/>
              </a:solidFill>
            </a:endParaRPr>
          </a:p>
          <a:p>
            <a:pPr indent="0" lvl="0" marL="0" rtl="0" algn="l">
              <a:spcBef>
                <a:spcPts val="0"/>
              </a:spcBef>
              <a:spcAft>
                <a:spcPts val="0"/>
              </a:spcAft>
              <a:buNone/>
            </a:pPr>
            <a:r>
              <a:rPr lang="en" sz="1300"/>
              <a:t>metadata:</a:t>
            </a:r>
            <a:endParaRPr sz="1300"/>
          </a:p>
          <a:p>
            <a:pPr indent="0" lvl="0" marL="0" rtl="0" algn="l">
              <a:spcBef>
                <a:spcPts val="0"/>
              </a:spcBef>
              <a:spcAft>
                <a:spcPts val="0"/>
              </a:spcAft>
              <a:buNone/>
            </a:pPr>
            <a:r>
              <a:rPr lang="en" sz="1300"/>
              <a:t> name: "bpf"</a:t>
            </a:r>
            <a:endParaRPr sz="1300"/>
          </a:p>
          <a:p>
            <a:pPr indent="0" lvl="0" marL="0" rtl="0" algn="l">
              <a:spcBef>
                <a:spcPts val="0"/>
              </a:spcBef>
              <a:spcAft>
                <a:spcPts val="0"/>
              </a:spcAft>
              <a:buNone/>
            </a:pPr>
            <a:r>
              <a:rPr lang="en" sz="1300"/>
              <a:t>spec:</a:t>
            </a:r>
            <a:endParaRPr sz="1300"/>
          </a:p>
          <a:p>
            <a:pPr indent="0" lvl="0" marL="0" rtl="0" algn="l">
              <a:spcBef>
                <a:spcPts val="0"/>
              </a:spcBef>
              <a:spcAft>
                <a:spcPts val="0"/>
              </a:spcAft>
              <a:buNone/>
            </a:pPr>
            <a:r>
              <a:rPr lang="en" sz="1300"/>
              <a:t> kprobes:</a:t>
            </a:r>
            <a:endParaRPr sz="1300"/>
          </a:p>
          <a:p>
            <a:pPr indent="0" lvl="0" marL="0" rtl="0" algn="l">
              <a:spcBef>
                <a:spcPts val="0"/>
              </a:spcBef>
              <a:spcAft>
                <a:spcPts val="0"/>
              </a:spcAft>
              <a:buNone/>
            </a:pPr>
            <a:r>
              <a:rPr lang="en" sz="1300"/>
              <a:t> - call: "bpf_check"</a:t>
            </a:r>
            <a:endParaRPr sz="1300"/>
          </a:p>
          <a:p>
            <a:pPr indent="0" lvl="0" marL="0" rtl="0" algn="l">
              <a:spcBef>
                <a:spcPts val="0"/>
              </a:spcBef>
              <a:spcAft>
                <a:spcPts val="0"/>
              </a:spcAft>
              <a:buNone/>
            </a:pPr>
            <a:r>
              <a:rPr lang="en" sz="1300"/>
              <a:t>   syscall: false</a:t>
            </a:r>
            <a:endParaRPr sz="1300"/>
          </a:p>
          <a:p>
            <a:pPr indent="0" lvl="0" marL="0" rtl="0" algn="l">
              <a:spcBef>
                <a:spcPts val="0"/>
              </a:spcBef>
              <a:spcAft>
                <a:spcPts val="0"/>
              </a:spcAft>
              <a:buNone/>
            </a:pPr>
            <a:r>
              <a:rPr lang="en" sz="1300"/>
              <a:t>   selectors:</a:t>
            </a:r>
            <a:endParaRPr sz="1300"/>
          </a:p>
          <a:p>
            <a:pPr indent="0" lvl="0" marL="0" rtl="0" algn="l">
              <a:spcBef>
                <a:spcPts val="0"/>
              </a:spcBef>
              <a:spcAft>
                <a:spcPts val="0"/>
              </a:spcAft>
              <a:buNone/>
            </a:pPr>
            <a:r>
              <a:rPr lang="en" sz="1300"/>
              <a:t>   - matchSha256:</a:t>
            </a:r>
            <a:endParaRPr sz="1300"/>
          </a:p>
          <a:p>
            <a:pPr indent="0" lvl="0" marL="0" rtl="0" algn="l">
              <a:spcBef>
                <a:spcPts val="0"/>
              </a:spcBef>
              <a:spcAft>
                <a:spcPts val="0"/>
              </a:spcAft>
              <a:buNone/>
            </a:pPr>
            <a:r>
              <a:rPr lang="en" sz="1300"/>
              <a:t>     - operator: NotEqual</a:t>
            </a:r>
            <a:endParaRPr sz="1300"/>
          </a:p>
          <a:p>
            <a:pPr indent="0" lvl="0" marL="0" rtl="0" algn="l">
              <a:spcBef>
                <a:spcPts val="0"/>
              </a:spcBef>
              <a:spcAft>
                <a:spcPts val="0"/>
              </a:spcAft>
              <a:buNone/>
            </a:pPr>
            <a:r>
              <a:rPr lang="en" sz="1300"/>
              <a:t>       values:</a:t>
            </a:r>
            <a:endParaRPr sz="1300"/>
          </a:p>
          <a:p>
            <a:pPr indent="0" lvl="0" marL="0" rtl="0" algn="l">
              <a:spcBef>
                <a:spcPts val="0"/>
              </a:spcBef>
              <a:spcAft>
                <a:spcPts val="0"/>
              </a:spcAft>
              <a:buNone/>
            </a:pPr>
            <a:r>
              <a:rPr lang="en" sz="1300"/>
              <a:t>       - “</a:t>
            </a:r>
            <a:r>
              <a:rPr lang="en" sz="1300">
                <a:solidFill>
                  <a:srgbClr val="980000"/>
                </a:solidFill>
              </a:rPr>
              <a:t>0xf00</a:t>
            </a:r>
            <a:r>
              <a:rPr lang="en" sz="1300"/>
              <a:t>”</a:t>
            </a:r>
            <a:r>
              <a:rPr baseline="30000" lang="en" sz="1300">
                <a:solidFill>
                  <a:srgbClr val="980000"/>
                </a:solidFill>
              </a:rPr>
              <a:t>[1]</a:t>
            </a:r>
            <a:endParaRPr sz="1300"/>
          </a:p>
          <a:p>
            <a:pPr indent="0" lvl="0" marL="0" rtl="0" algn="l">
              <a:spcBef>
                <a:spcPts val="0"/>
              </a:spcBef>
              <a:spcAft>
                <a:spcPts val="0"/>
              </a:spcAft>
              <a:buNone/>
            </a:pPr>
            <a:r>
              <a:rPr lang="en" sz="1300"/>
              <a:t>     matchActions:</a:t>
            </a:r>
            <a:endParaRPr sz="1300"/>
          </a:p>
          <a:p>
            <a:pPr indent="0" lvl="0" marL="0" rtl="0" algn="l">
              <a:spcBef>
                <a:spcPts val="0"/>
              </a:spcBef>
              <a:spcAft>
                <a:spcPts val="0"/>
              </a:spcAft>
              <a:buNone/>
            </a:pPr>
            <a:r>
              <a:rPr lang="en" sz="1300"/>
              <a:t>      - action: Sigkill </a:t>
            </a:r>
            <a:endParaRPr sz="1300"/>
          </a:p>
        </p:txBody>
      </p:sp>
      <p:sp>
        <p:nvSpPr>
          <p:cNvPr id="547" name="Google Shape;547;p66"/>
          <p:cNvSpPr txBox="1"/>
          <p:nvPr/>
        </p:nvSpPr>
        <p:spPr>
          <a:xfrm>
            <a:off x="606475" y="4757025"/>
            <a:ext cx="6493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B5394"/>
                </a:solidFill>
              </a:rPr>
              <a:t>[1] You and Your Security Profiles; Generating Security Policies with the Help of eBPF - John Fastabend &amp; Natalia Reka Ivanko, Isovalent ]</a:t>
            </a:r>
            <a:endParaRPr sz="800">
              <a:solidFill>
                <a:srgbClr val="0B5394"/>
              </a:solidFill>
            </a:endParaRPr>
          </a:p>
        </p:txBody>
      </p:sp>
      <p:sp>
        <p:nvSpPr>
          <p:cNvPr id="548" name="Google Shape;548;p66"/>
          <p:cNvSpPr/>
          <p:nvPr/>
        </p:nvSpPr>
        <p:spPr>
          <a:xfrm>
            <a:off x="3769450" y="2157075"/>
            <a:ext cx="501300" cy="414600"/>
          </a:xfrm>
          <a:prstGeom prst="noSmoking">
            <a:avLst>
              <a:gd fmla="val 18750"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7"/>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Tetragon - Auditing eBPF programs</a:t>
            </a:r>
            <a:endParaRPr>
              <a:solidFill>
                <a:srgbClr val="0A0B0F"/>
              </a:solidFill>
            </a:endParaRPr>
          </a:p>
        </p:txBody>
      </p:sp>
      <p:sp>
        <p:nvSpPr>
          <p:cNvPr id="554" name="Google Shape;554;p67"/>
          <p:cNvSpPr/>
          <p:nvPr/>
        </p:nvSpPr>
        <p:spPr>
          <a:xfrm>
            <a:off x="606475" y="1372225"/>
            <a:ext cx="1523100" cy="21402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Alice (0xfoo)</a:t>
            </a:r>
            <a:endParaRPr/>
          </a:p>
        </p:txBody>
      </p:sp>
      <p:sp>
        <p:nvSpPr>
          <p:cNvPr id="555" name="Google Shape;555;p67"/>
          <p:cNvSpPr/>
          <p:nvPr/>
        </p:nvSpPr>
        <p:spPr>
          <a:xfrm>
            <a:off x="5860975" y="1372225"/>
            <a:ext cx="1523100" cy="21402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Bob (0xbar)</a:t>
            </a:r>
            <a:endParaRPr/>
          </a:p>
        </p:txBody>
      </p:sp>
      <p:sp>
        <p:nvSpPr>
          <p:cNvPr id="556" name="Google Shape;556;p67"/>
          <p:cNvSpPr/>
          <p:nvPr/>
        </p:nvSpPr>
        <p:spPr>
          <a:xfrm>
            <a:off x="820250" y="1868650"/>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MapA</a:t>
            </a:r>
            <a:endParaRPr/>
          </a:p>
        </p:txBody>
      </p:sp>
      <p:sp>
        <p:nvSpPr>
          <p:cNvPr id="557" name="Google Shape;557;p67"/>
          <p:cNvSpPr/>
          <p:nvPr/>
        </p:nvSpPr>
        <p:spPr>
          <a:xfrm>
            <a:off x="820250" y="22768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MapB</a:t>
            </a:r>
            <a:endParaRPr/>
          </a:p>
        </p:txBody>
      </p:sp>
      <p:sp>
        <p:nvSpPr>
          <p:cNvPr id="558" name="Google Shape;558;p67"/>
          <p:cNvSpPr/>
          <p:nvPr/>
        </p:nvSpPr>
        <p:spPr>
          <a:xfrm>
            <a:off x="820250" y="288432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Alice.o</a:t>
            </a:r>
            <a:endParaRPr/>
          </a:p>
        </p:txBody>
      </p:sp>
      <p:sp>
        <p:nvSpPr>
          <p:cNvPr id="559" name="Google Shape;559;p67"/>
          <p:cNvSpPr/>
          <p:nvPr/>
        </p:nvSpPr>
        <p:spPr>
          <a:xfrm>
            <a:off x="6105475" y="1868650"/>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MapX</a:t>
            </a:r>
            <a:endParaRPr/>
          </a:p>
        </p:txBody>
      </p:sp>
      <p:sp>
        <p:nvSpPr>
          <p:cNvPr id="560" name="Google Shape;560;p67"/>
          <p:cNvSpPr/>
          <p:nvPr/>
        </p:nvSpPr>
        <p:spPr>
          <a:xfrm>
            <a:off x="6105475" y="22768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MapY</a:t>
            </a:r>
            <a:endParaRPr/>
          </a:p>
        </p:txBody>
      </p:sp>
      <p:sp>
        <p:nvSpPr>
          <p:cNvPr id="561" name="Google Shape;561;p67"/>
          <p:cNvSpPr/>
          <p:nvPr/>
        </p:nvSpPr>
        <p:spPr>
          <a:xfrm>
            <a:off x="6105475" y="288432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Bob.o</a:t>
            </a:r>
            <a:endParaRPr/>
          </a:p>
        </p:txBody>
      </p:sp>
      <p:sp>
        <p:nvSpPr>
          <p:cNvPr id="562" name="Google Shape;562;p67"/>
          <p:cNvSpPr/>
          <p:nvPr/>
        </p:nvSpPr>
        <p:spPr>
          <a:xfrm>
            <a:off x="2499025" y="1372225"/>
            <a:ext cx="2992500" cy="6474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Eve (0x0bad)</a:t>
            </a:r>
            <a:endParaRPr/>
          </a:p>
        </p:txBody>
      </p:sp>
      <p:sp>
        <p:nvSpPr>
          <p:cNvPr id="563" name="Google Shape;563;p67"/>
          <p:cNvSpPr/>
          <p:nvPr/>
        </p:nvSpPr>
        <p:spPr>
          <a:xfrm>
            <a:off x="4209075" y="15304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Eve.o</a:t>
            </a:r>
            <a:endParaRPr/>
          </a:p>
        </p:txBody>
      </p:sp>
      <p:sp>
        <p:nvSpPr>
          <p:cNvPr id="564" name="Google Shape;564;p67"/>
          <p:cNvSpPr/>
          <p:nvPr/>
        </p:nvSpPr>
        <p:spPr>
          <a:xfrm>
            <a:off x="3886725" y="2723575"/>
            <a:ext cx="1678800" cy="3309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__sys_bpf(load)</a:t>
            </a:r>
            <a:endParaRPr/>
          </a:p>
        </p:txBody>
      </p:sp>
      <p:cxnSp>
        <p:nvCxnSpPr>
          <p:cNvPr id="565" name="Google Shape;565;p67"/>
          <p:cNvCxnSpPr>
            <a:endCxn id="557" idx="3"/>
          </p:cNvCxnSpPr>
          <p:nvPr/>
        </p:nvCxnSpPr>
        <p:spPr>
          <a:xfrm flipH="1">
            <a:off x="1854350" y="1861225"/>
            <a:ext cx="2871900" cy="581100"/>
          </a:xfrm>
          <a:prstGeom prst="bentConnector3">
            <a:avLst>
              <a:gd fmla="val -66" name="adj1"/>
            </a:avLst>
          </a:prstGeom>
          <a:noFill/>
          <a:ln cap="flat" cmpd="sng" w="19050">
            <a:solidFill>
              <a:schemeClr val="dk2"/>
            </a:solidFill>
            <a:prstDash val="solid"/>
            <a:round/>
            <a:headEnd len="med" w="med" type="none"/>
            <a:tailEnd len="med" w="med" type="triangle"/>
          </a:ln>
        </p:spPr>
      </p:cxnSp>
      <p:sp>
        <p:nvSpPr>
          <p:cNvPr id="566" name="Google Shape;566;p67"/>
          <p:cNvSpPr txBox="1"/>
          <p:nvPr/>
        </p:nvSpPr>
        <p:spPr>
          <a:xfrm>
            <a:off x="653650" y="3856600"/>
            <a:ext cx="6674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Linux mount and file systems</a:t>
            </a:r>
            <a:endParaRPr/>
          </a:p>
          <a:p>
            <a:pPr indent="-317500" lvl="0" marL="457200" rtl="0" algn="l">
              <a:spcBef>
                <a:spcPts val="0"/>
              </a:spcBef>
              <a:spcAft>
                <a:spcPts val="0"/>
              </a:spcAft>
              <a:buSzPts val="1400"/>
              <a:buChar char="●"/>
            </a:pPr>
            <a:r>
              <a:rPr lang="en"/>
              <a:t>File Integrity Monitoring through Tetragon or otherwise.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8"/>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Tetragon - Auditing eBPF programs</a:t>
            </a:r>
            <a:endParaRPr>
              <a:solidFill>
                <a:srgbClr val="0A0B0F"/>
              </a:solidFill>
            </a:endParaRPr>
          </a:p>
        </p:txBody>
      </p:sp>
      <p:sp>
        <p:nvSpPr>
          <p:cNvPr id="572" name="Google Shape;572;p68"/>
          <p:cNvSpPr/>
          <p:nvPr/>
        </p:nvSpPr>
        <p:spPr>
          <a:xfrm>
            <a:off x="606475" y="1372225"/>
            <a:ext cx="1523100" cy="21402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Alice (0xfoo)</a:t>
            </a:r>
            <a:endParaRPr/>
          </a:p>
        </p:txBody>
      </p:sp>
      <p:sp>
        <p:nvSpPr>
          <p:cNvPr id="573" name="Google Shape;573;p68"/>
          <p:cNvSpPr/>
          <p:nvPr/>
        </p:nvSpPr>
        <p:spPr>
          <a:xfrm>
            <a:off x="5860975" y="1372225"/>
            <a:ext cx="1523100" cy="21402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Bob (0xbar)</a:t>
            </a:r>
            <a:endParaRPr/>
          </a:p>
        </p:txBody>
      </p:sp>
      <p:sp>
        <p:nvSpPr>
          <p:cNvPr id="574" name="Google Shape;574;p68"/>
          <p:cNvSpPr/>
          <p:nvPr/>
        </p:nvSpPr>
        <p:spPr>
          <a:xfrm>
            <a:off x="820250" y="1868650"/>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MapA</a:t>
            </a:r>
            <a:endParaRPr/>
          </a:p>
        </p:txBody>
      </p:sp>
      <p:sp>
        <p:nvSpPr>
          <p:cNvPr id="575" name="Google Shape;575;p68"/>
          <p:cNvSpPr/>
          <p:nvPr/>
        </p:nvSpPr>
        <p:spPr>
          <a:xfrm>
            <a:off x="820250" y="22768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MapB</a:t>
            </a:r>
            <a:endParaRPr/>
          </a:p>
        </p:txBody>
      </p:sp>
      <p:sp>
        <p:nvSpPr>
          <p:cNvPr id="576" name="Google Shape;576;p68"/>
          <p:cNvSpPr/>
          <p:nvPr/>
        </p:nvSpPr>
        <p:spPr>
          <a:xfrm>
            <a:off x="820250" y="288432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Alice.o</a:t>
            </a:r>
            <a:endParaRPr/>
          </a:p>
        </p:txBody>
      </p:sp>
      <p:sp>
        <p:nvSpPr>
          <p:cNvPr id="577" name="Google Shape;577;p68"/>
          <p:cNvSpPr/>
          <p:nvPr/>
        </p:nvSpPr>
        <p:spPr>
          <a:xfrm>
            <a:off x="6105475" y="1868650"/>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MapX</a:t>
            </a:r>
            <a:endParaRPr/>
          </a:p>
        </p:txBody>
      </p:sp>
      <p:sp>
        <p:nvSpPr>
          <p:cNvPr id="578" name="Google Shape;578;p68"/>
          <p:cNvSpPr/>
          <p:nvPr/>
        </p:nvSpPr>
        <p:spPr>
          <a:xfrm>
            <a:off x="6105475" y="22768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MapY</a:t>
            </a:r>
            <a:endParaRPr/>
          </a:p>
        </p:txBody>
      </p:sp>
      <p:sp>
        <p:nvSpPr>
          <p:cNvPr id="579" name="Google Shape;579;p68"/>
          <p:cNvSpPr/>
          <p:nvPr/>
        </p:nvSpPr>
        <p:spPr>
          <a:xfrm>
            <a:off x="6105475" y="288432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Bob.o</a:t>
            </a:r>
            <a:endParaRPr/>
          </a:p>
        </p:txBody>
      </p:sp>
      <p:sp>
        <p:nvSpPr>
          <p:cNvPr id="580" name="Google Shape;580;p68"/>
          <p:cNvSpPr/>
          <p:nvPr/>
        </p:nvSpPr>
        <p:spPr>
          <a:xfrm>
            <a:off x="2499025" y="1372225"/>
            <a:ext cx="2992500" cy="6474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Eve (0x0bad)</a:t>
            </a:r>
            <a:endParaRPr/>
          </a:p>
        </p:txBody>
      </p:sp>
      <p:sp>
        <p:nvSpPr>
          <p:cNvPr id="581" name="Google Shape;581;p68"/>
          <p:cNvSpPr/>
          <p:nvPr/>
        </p:nvSpPr>
        <p:spPr>
          <a:xfrm>
            <a:off x="4209075" y="15304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Eve.o</a:t>
            </a:r>
            <a:endParaRPr/>
          </a:p>
        </p:txBody>
      </p:sp>
      <p:sp>
        <p:nvSpPr>
          <p:cNvPr id="582" name="Google Shape;582;p68"/>
          <p:cNvSpPr/>
          <p:nvPr/>
        </p:nvSpPr>
        <p:spPr>
          <a:xfrm>
            <a:off x="3886725" y="2723575"/>
            <a:ext cx="1678800" cy="3309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__sys_bpf(load)</a:t>
            </a:r>
            <a:endParaRPr/>
          </a:p>
        </p:txBody>
      </p:sp>
      <p:cxnSp>
        <p:nvCxnSpPr>
          <p:cNvPr id="583" name="Google Shape;583;p68"/>
          <p:cNvCxnSpPr>
            <a:stCxn id="573" idx="1"/>
            <a:endCxn id="582" idx="0"/>
          </p:cNvCxnSpPr>
          <p:nvPr/>
        </p:nvCxnSpPr>
        <p:spPr>
          <a:xfrm flipH="1">
            <a:off x="4726075" y="2442325"/>
            <a:ext cx="1134900" cy="281400"/>
          </a:xfrm>
          <a:prstGeom prst="bentConnector2">
            <a:avLst/>
          </a:prstGeom>
          <a:noFill/>
          <a:ln cap="flat" cmpd="sng" w="19050">
            <a:solidFill>
              <a:schemeClr val="dk2"/>
            </a:solidFill>
            <a:prstDash val="solid"/>
            <a:round/>
            <a:headEnd len="med" w="med" type="none"/>
            <a:tailEnd len="med" w="med" type="triangle"/>
          </a:ln>
        </p:spPr>
      </p:cxnSp>
      <p:sp>
        <p:nvSpPr>
          <p:cNvPr id="584" name="Google Shape;584;p68"/>
          <p:cNvSpPr txBox="1"/>
          <p:nvPr/>
        </p:nvSpPr>
        <p:spPr>
          <a:xfrm>
            <a:off x="626800" y="3650225"/>
            <a:ext cx="6821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Bob has permissions to Load BPF programs</a:t>
            </a:r>
            <a:endParaRPr/>
          </a:p>
        </p:txBody>
      </p:sp>
      <p:sp>
        <p:nvSpPr>
          <p:cNvPr id="585" name="Google Shape;585;p68"/>
          <p:cNvSpPr txBox="1"/>
          <p:nvPr/>
        </p:nvSpPr>
        <p:spPr>
          <a:xfrm>
            <a:off x="4903825" y="3465875"/>
            <a:ext cx="30000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 - call: "bpf_check"</a:t>
            </a:r>
            <a:endParaRPr sz="1300">
              <a:solidFill>
                <a:schemeClr val="dk1"/>
              </a:solidFill>
            </a:endParaRPr>
          </a:p>
          <a:p>
            <a:pPr indent="0" lvl="0" marL="0" rtl="0" algn="l">
              <a:spcBef>
                <a:spcPts val="0"/>
              </a:spcBef>
              <a:spcAft>
                <a:spcPts val="0"/>
              </a:spcAft>
              <a:buNone/>
            </a:pPr>
            <a:r>
              <a:rPr lang="en" sz="1300">
                <a:solidFill>
                  <a:schemeClr val="dk1"/>
                </a:solidFill>
              </a:rPr>
              <a:t>   syscall: false</a:t>
            </a:r>
            <a:endParaRPr sz="1300">
              <a:solidFill>
                <a:schemeClr val="dk1"/>
              </a:solidFill>
            </a:endParaRPr>
          </a:p>
          <a:p>
            <a:pPr indent="0" lvl="0" marL="0" rtl="0" algn="l">
              <a:spcBef>
                <a:spcPts val="0"/>
              </a:spcBef>
              <a:spcAft>
                <a:spcPts val="0"/>
              </a:spcAft>
              <a:buNone/>
            </a:pPr>
            <a:r>
              <a:rPr lang="en" sz="1300">
                <a:solidFill>
                  <a:schemeClr val="dk1"/>
                </a:solidFill>
              </a:rPr>
              <a:t>   selectors:</a:t>
            </a:r>
            <a:endParaRPr sz="1300">
              <a:solidFill>
                <a:schemeClr val="dk1"/>
              </a:solidFill>
            </a:endParaRPr>
          </a:p>
          <a:p>
            <a:pPr indent="0" lvl="0" marL="0" rtl="0" algn="l">
              <a:spcBef>
                <a:spcPts val="0"/>
              </a:spcBef>
              <a:spcAft>
                <a:spcPts val="0"/>
              </a:spcAft>
              <a:buNone/>
            </a:pPr>
            <a:r>
              <a:rPr lang="en" sz="1300">
                <a:solidFill>
                  <a:schemeClr val="dk1"/>
                </a:solidFill>
              </a:rPr>
              <a:t>   - matchBinarys:</a:t>
            </a:r>
            <a:endParaRPr sz="1300">
              <a:solidFill>
                <a:schemeClr val="dk1"/>
              </a:solidFill>
            </a:endParaRPr>
          </a:p>
          <a:p>
            <a:pPr indent="0" lvl="0" marL="0" rtl="0" algn="l">
              <a:spcBef>
                <a:spcPts val="0"/>
              </a:spcBef>
              <a:spcAft>
                <a:spcPts val="0"/>
              </a:spcAft>
              <a:buNone/>
            </a:pPr>
            <a:r>
              <a:rPr lang="en" sz="1300">
                <a:solidFill>
                  <a:schemeClr val="dk1"/>
                </a:solidFill>
              </a:rPr>
              <a:t>     - operator: NotEqual</a:t>
            </a:r>
            <a:endParaRPr sz="1300">
              <a:solidFill>
                <a:schemeClr val="dk1"/>
              </a:solidFill>
            </a:endParaRPr>
          </a:p>
          <a:p>
            <a:pPr indent="0" lvl="0" marL="0" rtl="0" algn="l">
              <a:spcBef>
                <a:spcPts val="0"/>
              </a:spcBef>
              <a:spcAft>
                <a:spcPts val="0"/>
              </a:spcAft>
              <a:buNone/>
            </a:pPr>
            <a:r>
              <a:rPr lang="en" sz="1300">
                <a:solidFill>
                  <a:schemeClr val="dk1"/>
                </a:solidFill>
              </a:rPr>
              <a:t>       values:</a:t>
            </a:r>
            <a:endParaRPr sz="1300">
              <a:solidFill>
                <a:schemeClr val="dk1"/>
              </a:solidFill>
            </a:endParaRPr>
          </a:p>
          <a:p>
            <a:pPr indent="0" lvl="0" marL="0" rtl="0" algn="l">
              <a:spcBef>
                <a:spcPts val="0"/>
              </a:spcBef>
              <a:spcAft>
                <a:spcPts val="0"/>
              </a:spcAft>
              <a:buNone/>
            </a:pPr>
            <a:r>
              <a:rPr lang="en" sz="1300">
                <a:solidFill>
                  <a:schemeClr val="dk1"/>
                </a:solidFill>
              </a:rPr>
              <a:t>       - “/usr/bin/Alice”</a:t>
            </a:r>
            <a:r>
              <a:rPr baseline="30000" lang="en" sz="1300">
                <a:solidFill>
                  <a:srgbClr val="980000"/>
                </a:solidFill>
              </a:rPr>
              <a:t>[1]</a:t>
            </a:r>
            <a:endParaRPr sz="13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9"/>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Tetragon - Auditing eBPF programs</a:t>
            </a:r>
            <a:endParaRPr>
              <a:solidFill>
                <a:srgbClr val="0A0B0F"/>
              </a:solidFill>
            </a:endParaRPr>
          </a:p>
        </p:txBody>
      </p:sp>
      <p:sp>
        <p:nvSpPr>
          <p:cNvPr id="591" name="Google Shape;591;p69"/>
          <p:cNvSpPr/>
          <p:nvPr/>
        </p:nvSpPr>
        <p:spPr>
          <a:xfrm>
            <a:off x="606475" y="1372225"/>
            <a:ext cx="1523100" cy="21402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Alice (0xfoo)</a:t>
            </a:r>
            <a:endParaRPr/>
          </a:p>
        </p:txBody>
      </p:sp>
      <p:sp>
        <p:nvSpPr>
          <p:cNvPr id="592" name="Google Shape;592;p69"/>
          <p:cNvSpPr/>
          <p:nvPr/>
        </p:nvSpPr>
        <p:spPr>
          <a:xfrm>
            <a:off x="5860975" y="1372225"/>
            <a:ext cx="1523100" cy="21402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Bob (0xbar)</a:t>
            </a:r>
            <a:endParaRPr/>
          </a:p>
        </p:txBody>
      </p:sp>
      <p:sp>
        <p:nvSpPr>
          <p:cNvPr id="593" name="Google Shape;593;p69"/>
          <p:cNvSpPr/>
          <p:nvPr/>
        </p:nvSpPr>
        <p:spPr>
          <a:xfrm>
            <a:off x="820250" y="1868650"/>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MapA</a:t>
            </a:r>
            <a:endParaRPr/>
          </a:p>
        </p:txBody>
      </p:sp>
      <p:sp>
        <p:nvSpPr>
          <p:cNvPr id="594" name="Google Shape;594;p69"/>
          <p:cNvSpPr/>
          <p:nvPr/>
        </p:nvSpPr>
        <p:spPr>
          <a:xfrm>
            <a:off x="820250" y="22768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MapB</a:t>
            </a:r>
            <a:endParaRPr/>
          </a:p>
        </p:txBody>
      </p:sp>
      <p:sp>
        <p:nvSpPr>
          <p:cNvPr id="595" name="Google Shape;595;p69"/>
          <p:cNvSpPr/>
          <p:nvPr/>
        </p:nvSpPr>
        <p:spPr>
          <a:xfrm>
            <a:off x="820250" y="288432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Alice.o</a:t>
            </a:r>
            <a:endParaRPr/>
          </a:p>
        </p:txBody>
      </p:sp>
      <p:sp>
        <p:nvSpPr>
          <p:cNvPr id="596" name="Google Shape;596;p69"/>
          <p:cNvSpPr/>
          <p:nvPr/>
        </p:nvSpPr>
        <p:spPr>
          <a:xfrm>
            <a:off x="6105475" y="1868650"/>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MapX</a:t>
            </a:r>
            <a:endParaRPr/>
          </a:p>
        </p:txBody>
      </p:sp>
      <p:sp>
        <p:nvSpPr>
          <p:cNvPr id="597" name="Google Shape;597;p69"/>
          <p:cNvSpPr/>
          <p:nvPr/>
        </p:nvSpPr>
        <p:spPr>
          <a:xfrm>
            <a:off x="6105475" y="22768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MapY</a:t>
            </a:r>
            <a:endParaRPr/>
          </a:p>
        </p:txBody>
      </p:sp>
      <p:sp>
        <p:nvSpPr>
          <p:cNvPr id="598" name="Google Shape;598;p69"/>
          <p:cNvSpPr/>
          <p:nvPr/>
        </p:nvSpPr>
        <p:spPr>
          <a:xfrm>
            <a:off x="6105475" y="288432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Bob.o</a:t>
            </a:r>
            <a:endParaRPr/>
          </a:p>
        </p:txBody>
      </p:sp>
      <p:sp>
        <p:nvSpPr>
          <p:cNvPr id="599" name="Google Shape;599;p69"/>
          <p:cNvSpPr/>
          <p:nvPr/>
        </p:nvSpPr>
        <p:spPr>
          <a:xfrm>
            <a:off x="2499025" y="1372225"/>
            <a:ext cx="2992500" cy="6474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Eve (0x0bad)</a:t>
            </a:r>
            <a:endParaRPr/>
          </a:p>
        </p:txBody>
      </p:sp>
      <p:sp>
        <p:nvSpPr>
          <p:cNvPr id="600" name="Google Shape;600;p69"/>
          <p:cNvSpPr/>
          <p:nvPr/>
        </p:nvSpPr>
        <p:spPr>
          <a:xfrm>
            <a:off x="4209075" y="15304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Eve.o</a:t>
            </a:r>
            <a:endParaRPr/>
          </a:p>
        </p:txBody>
      </p:sp>
      <p:sp>
        <p:nvSpPr>
          <p:cNvPr id="601" name="Google Shape;601;p69"/>
          <p:cNvSpPr/>
          <p:nvPr/>
        </p:nvSpPr>
        <p:spPr>
          <a:xfrm>
            <a:off x="3886725" y="2723575"/>
            <a:ext cx="1678800" cy="3309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__sys_bpf(load)</a:t>
            </a:r>
            <a:endParaRPr/>
          </a:p>
        </p:txBody>
      </p:sp>
      <p:cxnSp>
        <p:nvCxnSpPr>
          <p:cNvPr id="602" name="Google Shape;602;p69"/>
          <p:cNvCxnSpPr>
            <a:stCxn id="592" idx="1"/>
            <a:endCxn id="601" idx="0"/>
          </p:cNvCxnSpPr>
          <p:nvPr/>
        </p:nvCxnSpPr>
        <p:spPr>
          <a:xfrm flipH="1">
            <a:off x="4726075" y="2442325"/>
            <a:ext cx="1134900" cy="281400"/>
          </a:xfrm>
          <a:prstGeom prst="bentConnector2">
            <a:avLst/>
          </a:prstGeom>
          <a:noFill/>
          <a:ln cap="flat" cmpd="sng" w="19050">
            <a:solidFill>
              <a:schemeClr val="dk2"/>
            </a:solidFill>
            <a:prstDash val="solid"/>
            <a:round/>
            <a:headEnd len="med" w="med" type="none"/>
            <a:tailEnd len="med" w="med" type="triangle"/>
          </a:ln>
        </p:spPr>
      </p:cxnSp>
      <p:sp>
        <p:nvSpPr>
          <p:cNvPr id="603" name="Google Shape;603;p69"/>
          <p:cNvSpPr txBox="1"/>
          <p:nvPr/>
        </p:nvSpPr>
        <p:spPr>
          <a:xfrm>
            <a:off x="626800" y="3650225"/>
            <a:ext cx="68211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Bob has permissions to Load BPF programs</a:t>
            </a:r>
            <a:endParaRPr/>
          </a:p>
          <a:p>
            <a:pPr indent="-317500" lvl="0" marL="457200" rtl="0" algn="l">
              <a:spcBef>
                <a:spcPts val="0"/>
              </a:spcBef>
              <a:spcAft>
                <a:spcPts val="0"/>
              </a:spcAft>
              <a:buSzPts val="1400"/>
              <a:buChar char="✓"/>
            </a:pPr>
            <a:r>
              <a:rPr lang="en"/>
              <a:t>Bob only reads/writes/creates maps Bob has FIM and BPF access to</a:t>
            </a:r>
            <a:endParaRPr/>
          </a:p>
          <a:p>
            <a:pPr indent="-317500" lvl="0" marL="457200" rtl="0" algn="l">
              <a:spcBef>
                <a:spcPts val="0"/>
              </a:spcBef>
              <a:spcAft>
                <a:spcPts val="0"/>
              </a:spcAft>
              <a:buSzPts val="1400"/>
              <a:buChar char="✓"/>
            </a:pPr>
            <a:r>
              <a:rPr lang="en"/>
              <a:t>Bob launches with validated SHA256</a:t>
            </a:r>
            <a:endParaRPr/>
          </a:p>
          <a:p>
            <a:pPr indent="-317500" lvl="0" marL="457200" rtl="0" algn="l">
              <a:spcBef>
                <a:spcPts val="0"/>
              </a:spcBef>
              <a:spcAft>
                <a:spcPts val="0"/>
              </a:spcAft>
              <a:buSzPts val="1400"/>
              <a:buChar char="➢"/>
            </a:pPr>
            <a:r>
              <a:rPr lang="en"/>
              <a:t>Bob is corrupted at runtime and loads unvalidated instructions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0"/>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Tetragon - Auditing eBPF programs</a:t>
            </a:r>
            <a:endParaRPr>
              <a:solidFill>
                <a:srgbClr val="0A0B0F"/>
              </a:solidFill>
            </a:endParaRPr>
          </a:p>
        </p:txBody>
      </p:sp>
      <p:sp>
        <p:nvSpPr>
          <p:cNvPr id="609" name="Google Shape;609;p70"/>
          <p:cNvSpPr/>
          <p:nvPr/>
        </p:nvSpPr>
        <p:spPr>
          <a:xfrm>
            <a:off x="606475" y="1372225"/>
            <a:ext cx="1523100" cy="21402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Alice (0xfoo)</a:t>
            </a:r>
            <a:endParaRPr/>
          </a:p>
        </p:txBody>
      </p:sp>
      <p:sp>
        <p:nvSpPr>
          <p:cNvPr id="610" name="Google Shape;610;p70"/>
          <p:cNvSpPr/>
          <p:nvPr/>
        </p:nvSpPr>
        <p:spPr>
          <a:xfrm>
            <a:off x="5860975" y="1372225"/>
            <a:ext cx="1523100" cy="21402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Bob (0xbar)</a:t>
            </a:r>
            <a:endParaRPr/>
          </a:p>
        </p:txBody>
      </p:sp>
      <p:sp>
        <p:nvSpPr>
          <p:cNvPr id="611" name="Google Shape;611;p70"/>
          <p:cNvSpPr/>
          <p:nvPr/>
        </p:nvSpPr>
        <p:spPr>
          <a:xfrm>
            <a:off x="820250" y="1868650"/>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MapA</a:t>
            </a:r>
            <a:endParaRPr/>
          </a:p>
        </p:txBody>
      </p:sp>
      <p:sp>
        <p:nvSpPr>
          <p:cNvPr id="612" name="Google Shape;612;p70"/>
          <p:cNvSpPr/>
          <p:nvPr/>
        </p:nvSpPr>
        <p:spPr>
          <a:xfrm>
            <a:off x="820250" y="22768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MapB</a:t>
            </a:r>
            <a:endParaRPr/>
          </a:p>
        </p:txBody>
      </p:sp>
      <p:sp>
        <p:nvSpPr>
          <p:cNvPr id="613" name="Google Shape;613;p70"/>
          <p:cNvSpPr/>
          <p:nvPr/>
        </p:nvSpPr>
        <p:spPr>
          <a:xfrm>
            <a:off x="820250" y="288432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Alice.o</a:t>
            </a:r>
            <a:endParaRPr/>
          </a:p>
        </p:txBody>
      </p:sp>
      <p:sp>
        <p:nvSpPr>
          <p:cNvPr id="614" name="Google Shape;614;p70"/>
          <p:cNvSpPr/>
          <p:nvPr/>
        </p:nvSpPr>
        <p:spPr>
          <a:xfrm>
            <a:off x="6105475" y="1868650"/>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MapX</a:t>
            </a:r>
            <a:endParaRPr/>
          </a:p>
        </p:txBody>
      </p:sp>
      <p:sp>
        <p:nvSpPr>
          <p:cNvPr id="615" name="Google Shape;615;p70"/>
          <p:cNvSpPr/>
          <p:nvPr/>
        </p:nvSpPr>
        <p:spPr>
          <a:xfrm>
            <a:off x="6105475" y="22768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MapY</a:t>
            </a:r>
            <a:endParaRPr/>
          </a:p>
        </p:txBody>
      </p:sp>
      <p:sp>
        <p:nvSpPr>
          <p:cNvPr id="616" name="Google Shape;616;p70"/>
          <p:cNvSpPr/>
          <p:nvPr/>
        </p:nvSpPr>
        <p:spPr>
          <a:xfrm>
            <a:off x="6105475" y="288432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Bob.o</a:t>
            </a:r>
            <a:endParaRPr/>
          </a:p>
        </p:txBody>
      </p:sp>
      <p:sp>
        <p:nvSpPr>
          <p:cNvPr id="617" name="Google Shape;617;p70"/>
          <p:cNvSpPr/>
          <p:nvPr/>
        </p:nvSpPr>
        <p:spPr>
          <a:xfrm>
            <a:off x="2499025" y="1372225"/>
            <a:ext cx="2992500" cy="6474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Eve (0x0bad)</a:t>
            </a:r>
            <a:endParaRPr/>
          </a:p>
        </p:txBody>
      </p:sp>
      <p:sp>
        <p:nvSpPr>
          <p:cNvPr id="618" name="Google Shape;618;p70"/>
          <p:cNvSpPr/>
          <p:nvPr/>
        </p:nvSpPr>
        <p:spPr>
          <a:xfrm>
            <a:off x="4209075" y="15304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Eve.o</a:t>
            </a:r>
            <a:endParaRPr/>
          </a:p>
        </p:txBody>
      </p:sp>
      <p:sp>
        <p:nvSpPr>
          <p:cNvPr id="619" name="Google Shape;619;p70"/>
          <p:cNvSpPr/>
          <p:nvPr/>
        </p:nvSpPr>
        <p:spPr>
          <a:xfrm>
            <a:off x="3886725" y="2723575"/>
            <a:ext cx="1678800" cy="3309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__sys_bpf(load)</a:t>
            </a:r>
            <a:endParaRPr/>
          </a:p>
        </p:txBody>
      </p:sp>
      <p:cxnSp>
        <p:nvCxnSpPr>
          <p:cNvPr id="620" name="Google Shape;620;p70"/>
          <p:cNvCxnSpPr>
            <a:stCxn id="610" idx="1"/>
            <a:endCxn id="619" idx="0"/>
          </p:cNvCxnSpPr>
          <p:nvPr/>
        </p:nvCxnSpPr>
        <p:spPr>
          <a:xfrm flipH="1">
            <a:off x="4726075" y="2442325"/>
            <a:ext cx="1134900" cy="281400"/>
          </a:xfrm>
          <a:prstGeom prst="bentConnector2">
            <a:avLst/>
          </a:prstGeom>
          <a:noFill/>
          <a:ln cap="flat" cmpd="sng" w="19050">
            <a:solidFill>
              <a:schemeClr val="dk2"/>
            </a:solidFill>
            <a:prstDash val="solid"/>
            <a:round/>
            <a:headEnd len="med" w="med" type="none"/>
            <a:tailEnd len="med" w="med" type="triangle"/>
          </a:ln>
        </p:spPr>
      </p:cxnSp>
      <p:sp>
        <p:nvSpPr>
          <p:cNvPr id="621" name="Google Shape;621;p70"/>
          <p:cNvSpPr txBox="1"/>
          <p:nvPr/>
        </p:nvSpPr>
        <p:spPr>
          <a:xfrm>
            <a:off x="626800" y="3650225"/>
            <a:ext cx="80256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Bob has permissions to Load BPF programs</a:t>
            </a:r>
            <a:endParaRPr/>
          </a:p>
          <a:p>
            <a:pPr indent="-317500" lvl="0" marL="457200" rtl="0" algn="l">
              <a:spcBef>
                <a:spcPts val="0"/>
              </a:spcBef>
              <a:spcAft>
                <a:spcPts val="0"/>
              </a:spcAft>
              <a:buSzPts val="1400"/>
              <a:buChar char="✓"/>
            </a:pPr>
            <a:r>
              <a:rPr lang="en"/>
              <a:t>Bob only reads/writes/creates maps Bob has FIM and BPF access to</a:t>
            </a:r>
            <a:endParaRPr/>
          </a:p>
          <a:p>
            <a:pPr indent="-317500" lvl="0" marL="457200" rtl="0" algn="l">
              <a:spcBef>
                <a:spcPts val="0"/>
              </a:spcBef>
              <a:spcAft>
                <a:spcPts val="0"/>
              </a:spcAft>
              <a:buSzPts val="1400"/>
              <a:buChar char="✓"/>
            </a:pPr>
            <a:r>
              <a:rPr lang="en"/>
              <a:t>Bob launches with validated SHA256</a:t>
            </a:r>
            <a:endParaRPr/>
          </a:p>
          <a:p>
            <a:pPr indent="-317500" lvl="0" marL="457200" rtl="0" algn="l">
              <a:spcBef>
                <a:spcPts val="0"/>
              </a:spcBef>
              <a:spcAft>
                <a:spcPts val="0"/>
              </a:spcAft>
              <a:buSzPts val="1400"/>
              <a:buChar char="➢"/>
            </a:pPr>
            <a:r>
              <a:rPr lang="en"/>
              <a:t>Bob is corrupted at runtime and loads unvalidated instructions</a:t>
            </a:r>
            <a:br>
              <a:rPr lang="en"/>
            </a:br>
            <a:r>
              <a:rPr lang="en"/>
              <a:t>WIP: hash of the instructions loaded (can be complicated) and/or log of instructions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1"/>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Tetragon - Auditing eBPF programs</a:t>
            </a:r>
            <a:endParaRPr>
              <a:solidFill>
                <a:srgbClr val="0A0B0F"/>
              </a:solidFill>
            </a:endParaRPr>
          </a:p>
          <a:p>
            <a:pPr indent="0" lvl="0" marL="0" rtl="0" algn="l">
              <a:spcBef>
                <a:spcPts val="0"/>
              </a:spcBef>
              <a:spcAft>
                <a:spcPts val="0"/>
              </a:spcAft>
              <a:buNone/>
            </a:pPr>
            <a:r>
              <a:rPr lang="en">
                <a:solidFill>
                  <a:srgbClr val="0A0B0F"/>
                </a:solidFill>
              </a:rPr>
              <a:t>Summary</a:t>
            </a:r>
            <a:endParaRPr>
              <a:solidFill>
                <a:srgbClr val="0A0B0F"/>
              </a:solidFill>
            </a:endParaRPr>
          </a:p>
          <a:p>
            <a:pPr indent="0" lvl="0" marL="0" rtl="0" algn="l">
              <a:spcBef>
                <a:spcPts val="0"/>
              </a:spcBef>
              <a:spcAft>
                <a:spcPts val="0"/>
              </a:spcAft>
              <a:buNone/>
            </a:pPr>
            <a:r>
              <a:t/>
            </a:r>
            <a:endParaRPr>
              <a:solidFill>
                <a:srgbClr val="0A0B0F"/>
              </a:solidFill>
            </a:endParaRPr>
          </a:p>
        </p:txBody>
      </p:sp>
      <p:sp>
        <p:nvSpPr>
          <p:cNvPr id="627" name="Google Shape;627;p71"/>
          <p:cNvSpPr/>
          <p:nvPr/>
        </p:nvSpPr>
        <p:spPr>
          <a:xfrm>
            <a:off x="606475" y="1372225"/>
            <a:ext cx="1523100" cy="21402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Alice (0xfoo)</a:t>
            </a:r>
            <a:endParaRPr/>
          </a:p>
        </p:txBody>
      </p:sp>
      <p:sp>
        <p:nvSpPr>
          <p:cNvPr id="628" name="Google Shape;628;p71"/>
          <p:cNvSpPr/>
          <p:nvPr/>
        </p:nvSpPr>
        <p:spPr>
          <a:xfrm>
            <a:off x="5860975" y="1372225"/>
            <a:ext cx="1523100" cy="21402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Bob (0xbar)</a:t>
            </a:r>
            <a:endParaRPr/>
          </a:p>
        </p:txBody>
      </p:sp>
      <p:sp>
        <p:nvSpPr>
          <p:cNvPr id="629" name="Google Shape;629;p71"/>
          <p:cNvSpPr/>
          <p:nvPr/>
        </p:nvSpPr>
        <p:spPr>
          <a:xfrm>
            <a:off x="820250" y="1868650"/>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MapA</a:t>
            </a:r>
            <a:endParaRPr/>
          </a:p>
        </p:txBody>
      </p:sp>
      <p:sp>
        <p:nvSpPr>
          <p:cNvPr id="630" name="Google Shape;630;p71"/>
          <p:cNvSpPr/>
          <p:nvPr/>
        </p:nvSpPr>
        <p:spPr>
          <a:xfrm>
            <a:off x="820250" y="22768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MapB</a:t>
            </a:r>
            <a:endParaRPr/>
          </a:p>
        </p:txBody>
      </p:sp>
      <p:sp>
        <p:nvSpPr>
          <p:cNvPr id="631" name="Google Shape;631;p71"/>
          <p:cNvSpPr/>
          <p:nvPr/>
        </p:nvSpPr>
        <p:spPr>
          <a:xfrm>
            <a:off x="820250" y="288432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Alice.o</a:t>
            </a:r>
            <a:endParaRPr/>
          </a:p>
        </p:txBody>
      </p:sp>
      <p:sp>
        <p:nvSpPr>
          <p:cNvPr id="632" name="Google Shape;632;p71"/>
          <p:cNvSpPr/>
          <p:nvPr/>
        </p:nvSpPr>
        <p:spPr>
          <a:xfrm>
            <a:off x="6105475" y="1868650"/>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MapX</a:t>
            </a:r>
            <a:endParaRPr/>
          </a:p>
        </p:txBody>
      </p:sp>
      <p:sp>
        <p:nvSpPr>
          <p:cNvPr id="633" name="Google Shape;633;p71"/>
          <p:cNvSpPr/>
          <p:nvPr/>
        </p:nvSpPr>
        <p:spPr>
          <a:xfrm>
            <a:off x="6105475" y="22768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MapY</a:t>
            </a:r>
            <a:endParaRPr/>
          </a:p>
        </p:txBody>
      </p:sp>
      <p:sp>
        <p:nvSpPr>
          <p:cNvPr id="634" name="Google Shape;634;p71"/>
          <p:cNvSpPr/>
          <p:nvPr/>
        </p:nvSpPr>
        <p:spPr>
          <a:xfrm>
            <a:off x="6105475" y="288432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Bob.o</a:t>
            </a:r>
            <a:endParaRPr/>
          </a:p>
        </p:txBody>
      </p:sp>
      <p:sp>
        <p:nvSpPr>
          <p:cNvPr id="635" name="Google Shape;635;p71"/>
          <p:cNvSpPr/>
          <p:nvPr/>
        </p:nvSpPr>
        <p:spPr>
          <a:xfrm>
            <a:off x="2499025" y="1372225"/>
            <a:ext cx="2992500" cy="6474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Eve (0x0bad)</a:t>
            </a:r>
            <a:endParaRPr/>
          </a:p>
        </p:txBody>
      </p:sp>
      <p:sp>
        <p:nvSpPr>
          <p:cNvPr id="636" name="Google Shape;636;p71"/>
          <p:cNvSpPr/>
          <p:nvPr/>
        </p:nvSpPr>
        <p:spPr>
          <a:xfrm>
            <a:off x="4209075" y="1530475"/>
            <a:ext cx="1034100" cy="330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Eve.o</a:t>
            </a:r>
            <a:endParaRPr/>
          </a:p>
        </p:txBody>
      </p:sp>
      <p:sp>
        <p:nvSpPr>
          <p:cNvPr id="637" name="Google Shape;637;p71"/>
          <p:cNvSpPr txBox="1"/>
          <p:nvPr/>
        </p:nvSpPr>
        <p:spPr>
          <a:xfrm>
            <a:off x="626800" y="3650225"/>
            <a:ext cx="68211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Alice loads program</a:t>
            </a:r>
            <a:endParaRPr/>
          </a:p>
          <a:p>
            <a:pPr indent="-317500" lvl="0" marL="457200" rtl="0" algn="l">
              <a:spcBef>
                <a:spcPts val="0"/>
              </a:spcBef>
              <a:spcAft>
                <a:spcPts val="0"/>
              </a:spcAft>
              <a:buSzPts val="1400"/>
              <a:buChar char="✓"/>
            </a:pPr>
            <a:r>
              <a:rPr lang="en"/>
              <a:t>Eve loads 0xbad program</a:t>
            </a:r>
            <a:endParaRPr/>
          </a:p>
          <a:p>
            <a:pPr indent="-317500" lvl="0" marL="457200" rtl="0" algn="l">
              <a:spcBef>
                <a:spcPts val="0"/>
              </a:spcBef>
              <a:spcAft>
                <a:spcPts val="0"/>
              </a:spcAft>
              <a:buSzPts val="1400"/>
              <a:buChar char="✓"/>
            </a:pPr>
            <a:r>
              <a:rPr lang="en"/>
              <a:t>Eve/Bob read/write/create invalid maps</a:t>
            </a:r>
            <a:endParaRPr/>
          </a:p>
          <a:p>
            <a:pPr indent="-317500" lvl="0" marL="457200" rtl="0" algn="l">
              <a:spcBef>
                <a:spcPts val="0"/>
              </a:spcBef>
              <a:spcAft>
                <a:spcPts val="0"/>
              </a:spcAft>
              <a:buSzPts val="1400"/>
              <a:buChar char="➢"/>
            </a:pPr>
            <a:r>
              <a:rPr lang="en"/>
              <a:t>Bob loads unknown instructions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p72"/>
          <p:cNvPicPr preferRelativeResize="0"/>
          <p:nvPr/>
        </p:nvPicPr>
        <p:blipFill>
          <a:blip r:embed="rId3">
            <a:alphaModFix/>
          </a:blip>
          <a:stretch>
            <a:fillRect/>
          </a:stretch>
        </p:blipFill>
        <p:spPr>
          <a:xfrm>
            <a:off x="476250" y="433985"/>
            <a:ext cx="1360125" cy="129062"/>
          </a:xfrm>
          <a:prstGeom prst="rect">
            <a:avLst/>
          </a:prstGeom>
          <a:noFill/>
          <a:ln>
            <a:noFill/>
          </a:ln>
        </p:spPr>
      </p:pic>
      <p:sp>
        <p:nvSpPr>
          <p:cNvPr id="644" name="Google Shape;644;p72"/>
          <p:cNvSpPr txBox="1"/>
          <p:nvPr>
            <p:ph type="title"/>
          </p:nvPr>
        </p:nvSpPr>
        <p:spPr>
          <a:xfrm>
            <a:off x="475488" y="1856238"/>
            <a:ext cx="5599800" cy="1125300"/>
          </a:xfrm>
          <a:prstGeom prst="rect">
            <a:avLst/>
          </a:prstGeom>
        </p:spPr>
        <p:txBody>
          <a:bodyPr anchorCtr="0" anchor="t" bIns="45725" lIns="45725" spcFirstLastPara="1" rIns="45725" wrap="square" tIns="45725">
            <a:normAutofit/>
          </a:bodyPr>
          <a:lstStyle/>
          <a:p>
            <a:pPr indent="0" lvl="0" marL="0" rtl="0" algn="l">
              <a:spcBef>
                <a:spcPts val="0"/>
              </a:spcBef>
              <a:spcAft>
                <a:spcPts val="0"/>
              </a:spcAft>
              <a:buClr>
                <a:schemeClr val="dk1"/>
              </a:buClr>
              <a:buSzPts val="600"/>
              <a:buFont typeface="Arial"/>
              <a:buNone/>
            </a:pPr>
            <a:r>
              <a:rPr lang="en" sz="2600"/>
              <a:t>Demo - Auditing eBPF programs with Tetragon</a:t>
            </a:r>
            <a:endParaRPr sz="2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73"/>
          <p:cNvPicPr preferRelativeResize="0"/>
          <p:nvPr/>
        </p:nvPicPr>
        <p:blipFill>
          <a:blip r:embed="rId3">
            <a:alphaModFix/>
          </a:blip>
          <a:stretch>
            <a:fillRect/>
          </a:stretch>
        </p:blipFill>
        <p:spPr>
          <a:xfrm>
            <a:off x="7342825" y="4616287"/>
            <a:ext cx="1325301" cy="125763"/>
          </a:xfrm>
          <a:prstGeom prst="rect">
            <a:avLst/>
          </a:prstGeom>
          <a:noFill/>
          <a:ln>
            <a:noFill/>
          </a:ln>
        </p:spPr>
      </p:pic>
      <p:sp>
        <p:nvSpPr>
          <p:cNvPr id="651" name="Google Shape;651;p73"/>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Tetragon - Auditing eBPF programs</a:t>
            </a:r>
            <a:endParaRPr>
              <a:solidFill>
                <a:srgbClr val="0A0B0F"/>
              </a:solidFill>
            </a:endParaRPr>
          </a:p>
        </p:txBody>
      </p:sp>
      <p:sp>
        <p:nvSpPr>
          <p:cNvPr id="652" name="Google Shape;652;p73"/>
          <p:cNvSpPr txBox="1"/>
          <p:nvPr>
            <p:ph idx="1" type="body"/>
          </p:nvPr>
        </p:nvSpPr>
        <p:spPr>
          <a:xfrm>
            <a:off x="475488" y="1372225"/>
            <a:ext cx="7490400" cy="3166500"/>
          </a:xfrm>
          <a:prstGeom prst="rect">
            <a:avLst/>
          </a:prstGeom>
        </p:spPr>
        <p:txBody>
          <a:bodyPr anchorCtr="0" anchor="t" bIns="45725" lIns="45725" spcFirstLastPara="1" rIns="45725" wrap="square" tIns="45725">
            <a:noAutofit/>
          </a:bodyPr>
          <a:lstStyle/>
          <a:p>
            <a:pPr indent="-209550" lvl="0" marL="228600" rtl="0" algn="l">
              <a:spcBef>
                <a:spcPts val="0"/>
              </a:spcBef>
              <a:spcAft>
                <a:spcPts val="0"/>
              </a:spcAft>
              <a:buClr>
                <a:srgbClr val="0A0B0F"/>
              </a:buClr>
              <a:buSzPts val="1500"/>
              <a:buFont typeface="Inter Light"/>
              <a:buAutoNum type="arabicPeriod"/>
            </a:pPr>
            <a:r>
              <a:rPr lang="en">
                <a:solidFill>
                  <a:srgbClr val="0A0B0F"/>
                </a:solidFill>
              </a:rPr>
              <a:t>Introduce test environment </a:t>
            </a:r>
            <a:endParaRPr>
              <a:solidFill>
                <a:srgbClr val="0A0B0F"/>
              </a:solidFill>
            </a:endParaRPr>
          </a:p>
          <a:p>
            <a:pPr indent="-209550" lvl="0" marL="228600" rtl="0" algn="l">
              <a:spcBef>
                <a:spcPts val="600"/>
              </a:spcBef>
              <a:spcAft>
                <a:spcPts val="0"/>
              </a:spcAft>
              <a:buClr>
                <a:srgbClr val="0A0B0F"/>
              </a:buClr>
              <a:buSzPts val="1500"/>
              <a:buFont typeface="Inter Light"/>
              <a:buAutoNum type="arabicPeriod"/>
            </a:pPr>
            <a:r>
              <a:rPr lang="en">
                <a:solidFill>
                  <a:srgbClr val="0A0B0F"/>
                </a:solidFill>
              </a:rPr>
              <a:t>Apply a Security Policy! - to observe BPF program loads, map creation</a:t>
            </a:r>
            <a:endParaRPr>
              <a:solidFill>
                <a:srgbClr val="0A0B0F"/>
              </a:solidFill>
            </a:endParaRPr>
          </a:p>
          <a:p>
            <a:pPr indent="-209550" lvl="0" marL="228600" rtl="0" algn="l">
              <a:spcBef>
                <a:spcPts val="600"/>
              </a:spcBef>
              <a:spcAft>
                <a:spcPts val="0"/>
              </a:spcAft>
              <a:buClr>
                <a:srgbClr val="0A0B0F"/>
              </a:buClr>
              <a:buSzPts val="1500"/>
              <a:buFont typeface="Inter Light"/>
              <a:buAutoNum type="arabicPeriod"/>
            </a:pPr>
            <a:r>
              <a:rPr lang="en">
                <a:solidFill>
                  <a:srgbClr val="0A0B0F"/>
                </a:solidFill>
              </a:rPr>
              <a:t>Audit BPF programs - Collect Security Observability data</a:t>
            </a:r>
            <a:endParaRPr>
              <a:solidFill>
                <a:srgbClr val="0A0B0F"/>
              </a:solidFill>
            </a:endParaRPr>
          </a:p>
          <a:p>
            <a:pPr indent="-209550" lvl="1" marL="457200" rtl="0" algn="l">
              <a:spcBef>
                <a:spcPts val="600"/>
              </a:spcBef>
              <a:spcAft>
                <a:spcPts val="0"/>
              </a:spcAft>
              <a:buClr>
                <a:srgbClr val="0A0B0F"/>
              </a:buClr>
              <a:buSzPts val="1500"/>
              <a:buFont typeface="Inter Light"/>
              <a:buAutoNum type="alphaLcPeriod"/>
            </a:pPr>
            <a:r>
              <a:rPr lang="en"/>
              <a:t>Simple “bpf-droid” pod</a:t>
            </a:r>
            <a:endParaRPr/>
          </a:p>
          <a:p>
            <a:pPr indent="-209550" lvl="1" marL="457200" rtl="0" algn="l">
              <a:spcBef>
                <a:spcPts val="600"/>
              </a:spcBef>
              <a:spcAft>
                <a:spcPts val="600"/>
              </a:spcAft>
              <a:buClr>
                <a:schemeClr val="dk1"/>
              </a:buClr>
              <a:buSzPts val="1500"/>
              <a:buFont typeface="Inter Light"/>
              <a:buAutoNum type="alphaLcPeriod"/>
            </a:pPr>
            <a:r>
              <a:rPr lang="en"/>
              <a:t>Real World Use Case - Cilium</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74"/>
          <p:cNvPicPr preferRelativeResize="0"/>
          <p:nvPr/>
        </p:nvPicPr>
        <p:blipFill>
          <a:blip r:embed="rId3">
            <a:alphaModFix/>
          </a:blip>
          <a:stretch>
            <a:fillRect/>
          </a:stretch>
        </p:blipFill>
        <p:spPr>
          <a:xfrm>
            <a:off x="7342825" y="4616287"/>
            <a:ext cx="1325301" cy="125763"/>
          </a:xfrm>
          <a:prstGeom prst="rect">
            <a:avLst/>
          </a:prstGeom>
          <a:noFill/>
          <a:ln>
            <a:noFill/>
          </a:ln>
        </p:spPr>
      </p:pic>
      <p:sp>
        <p:nvSpPr>
          <p:cNvPr id="659" name="Google Shape;659;p74"/>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Introduce </a:t>
            </a:r>
            <a:r>
              <a:rPr lang="en">
                <a:solidFill>
                  <a:srgbClr val="0A0B0F"/>
                </a:solidFill>
              </a:rPr>
              <a:t>Test Environment </a:t>
            </a:r>
            <a:endParaRPr>
              <a:solidFill>
                <a:srgbClr val="0A0B0F"/>
              </a:solidFill>
            </a:endParaRPr>
          </a:p>
        </p:txBody>
      </p:sp>
      <p:pic>
        <p:nvPicPr>
          <p:cNvPr id="660" name="Google Shape;660;p74"/>
          <p:cNvPicPr preferRelativeResize="0"/>
          <p:nvPr/>
        </p:nvPicPr>
        <p:blipFill>
          <a:blip r:embed="rId4">
            <a:alphaModFix/>
          </a:blip>
          <a:stretch>
            <a:fillRect/>
          </a:stretch>
        </p:blipFill>
        <p:spPr>
          <a:xfrm>
            <a:off x="2752475" y="1238600"/>
            <a:ext cx="6372838" cy="3466476"/>
          </a:xfrm>
          <a:prstGeom prst="rect">
            <a:avLst/>
          </a:prstGeom>
          <a:noFill/>
          <a:ln>
            <a:noFill/>
          </a:ln>
        </p:spPr>
      </p:pic>
      <p:sp>
        <p:nvSpPr>
          <p:cNvPr id="661" name="Google Shape;661;p74"/>
          <p:cNvSpPr/>
          <p:nvPr/>
        </p:nvSpPr>
        <p:spPr>
          <a:xfrm>
            <a:off x="475500" y="1451850"/>
            <a:ext cx="2209800" cy="22512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en" sz="1100">
                <a:solidFill>
                  <a:srgbClr val="0A0B0F"/>
                </a:solidFill>
                <a:latin typeface="Inter"/>
                <a:ea typeface="Inter"/>
                <a:cs typeface="Inter"/>
                <a:sym typeface="Inter"/>
              </a:rPr>
              <a:t>Workflow:</a:t>
            </a:r>
            <a:endParaRPr sz="1100">
              <a:solidFill>
                <a:srgbClr val="0A0B0F"/>
              </a:solidFill>
              <a:latin typeface="Inter"/>
              <a:ea typeface="Inter"/>
              <a:cs typeface="Inter"/>
              <a:sym typeface="Inter"/>
            </a:endParaRPr>
          </a:p>
          <a:p>
            <a:pPr indent="-298450" lvl="0" marL="457200" marR="0" rtl="0" algn="l">
              <a:lnSpc>
                <a:spcPct val="130000"/>
              </a:lnSpc>
              <a:spcBef>
                <a:spcPts val="0"/>
              </a:spcBef>
              <a:spcAft>
                <a:spcPts val="0"/>
              </a:spcAft>
              <a:buClr>
                <a:srgbClr val="0A0B0F"/>
              </a:buClr>
              <a:buSzPts val="1100"/>
              <a:buFont typeface="Inter"/>
              <a:buAutoNum type="arabicPeriod"/>
            </a:pPr>
            <a:r>
              <a:rPr lang="en" sz="1100">
                <a:solidFill>
                  <a:srgbClr val="0A0B0F"/>
                </a:solidFill>
                <a:latin typeface="Inter"/>
                <a:ea typeface="Inter"/>
                <a:cs typeface="Inter"/>
                <a:sym typeface="Inter"/>
              </a:rPr>
              <a:t>Apply Policy (bpf_check, security_perf_event_alloc security_bpf_map_alloc)</a:t>
            </a:r>
            <a:endParaRPr sz="1100">
              <a:solidFill>
                <a:srgbClr val="0A0B0F"/>
              </a:solidFill>
              <a:latin typeface="Inter"/>
              <a:ea typeface="Inter"/>
              <a:cs typeface="Inter"/>
              <a:sym typeface="Inter"/>
            </a:endParaRPr>
          </a:p>
          <a:p>
            <a:pPr indent="-298450" lvl="0" marL="457200" marR="0" rtl="0" algn="l">
              <a:lnSpc>
                <a:spcPct val="130000"/>
              </a:lnSpc>
              <a:spcBef>
                <a:spcPts val="0"/>
              </a:spcBef>
              <a:spcAft>
                <a:spcPts val="0"/>
              </a:spcAft>
              <a:buClr>
                <a:srgbClr val="0A0B0F"/>
              </a:buClr>
              <a:buSzPts val="1100"/>
              <a:buFont typeface="Inter"/>
              <a:buAutoNum type="arabicPeriod"/>
            </a:pPr>
            <a:r>
              <a:rPr lang="en" sz="1100">
                <a:solidFill>
                  <a:srgbClr val="0A0B0F"/>
                </a:solidFill>
                <a:latin typeface="Inter"/>
                <a:ea typeface="Inter"/>
                <a:cs typeface="Inter"/>
                <a:sym typeface="Inter"/>
              </a:rPr>
              <a:t>Observe events</a:t>
            </a:r>
            <a:endParaRPr sz="1100">
              <a:solidFill>
                <a:srgbClr val="0A0B0F"/>
              </a:solidFill>
              <a:latin typeface="Inter"/>
              <a:ea typeface="Inter"/>
              <a:cs typeface="Inter"/>
              <a:sym typeface="Inter"/>
            </a:endParaRPr>
          </a:p>
          <a:p>
            <a:pPr indent="-298450" lvl="1" marL="914400" marR="0" rtl="0" algn="l">
              <a:lnSpc>
                <a:spcPct val="130000"/>
              </a:lnSpc>
              <a:spcBef>
                <a:spcPts val="0"/>
              </a:spcBef>
              <a:spcAft>
                <a:spcPts val="0"/>
              </a:spcAft>
              <a:buClr>
                <a:srgbClr val="0A0B0F"/>
              </a:buClr>
              <a:buSzPts val="1100"/>
              <a:buFont typeface="Inter"/>
              <a:buAutoNum type="alphaLcPeriod"/>
            </a:pPr>
            <a:r>
              <a:rPr lang="en" sz="1100">
                <a:solidFill>
                  <a:srgbClr val="0A0B0F"/>
                </a:solidFill>
                <a:latin typeface="Inter"/>
                <a:ea typeface="Inter"/>
                <a:cs typeface="Inter"/>
                <a:sym typeface="Inter"/>
              </a:rPr>
              <a:t>Simple pod</a:t>
            </a:r>
            <a:endParaRPr sz="1100">
              <a:solidFill>
                <a:srgbClr val="0A0B0F"/>
              </a:solidFill>
              <a:latin typeface="Inter"/>
              <a:ea typeface="Inter"/>
              <a:cs typeface="Inter"/>
              <a:sym typeface="Inter"/>
            </a:endParaRPr>
          </a:p>
          <a:p>
            <a:pPr indent="-298450" lvl="1" marL="914400" marR="0" rtl="0" algn="l">
              <a:lnSpc>
                <a:spcPct val="130000"/>
              </a:lnSpc>
              <a:spcBef>
                <a:spcPts val="0"/>
              </a:spcBef>
              <a:spcAft>
                <a:spcPts val="0"/>
              </a:spcAft>
              <a:buClr>
                <a:srgbClr val="0A0B0F"/>
              </a:buClr>
              <a:buSzPts val="1100"/>
              <a:buFont typeface="Inter"/>
              <a:buAutoNum type="alphaLcPeriod"/>
            </a:pPr>
            <a:r>
              <a:rPr lang="en" sz="1100">
                <a:solidFill>
                  <a:srgbClr val="0A0B0F"/>
                </a:solidFill>
                <a:latin typeface="Inter"/>
                <a:ea typeface="Inter"/>
                <a:cs typeface="Inter"/>
                <a:sym typeface="Inter"/>
              </a:rPr>
              <a:t>Real World scenario - Cilium</a:t>
            </a:r>
            <a:endParaRPr sz="1100">
              <a:solidFill>
                <a:srgbClr val="0A0B0F"/>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48"/>
          <p:cNvSpPr/>
          <p:nvPr/>
        </p:nvSpPr>
        <p:spPr>
          <a:xfrm>
            <a:off x="476250" y="495300"/>
            <a:ext cx="6932400" cy="714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lang="en" sz="2300">
                <a:solidFill>
                  <a:schemeClr val="lt1"/>
                </a:solidFill>
                <a:latin typeface="Inter SemiBold"/>
                <a:ea typeface="Inter SemiBold"/>
                <a:cs typeface="Inter SemiBold"/>
                <a:sym typeface="Inter SemiBold"/>
              </a:rPr>
              <a:t>Speakers</a:t>
            </a:r>
            <a:endParaRPr i="0" sz="2300" u="none" cap="none" strike="noStrike">
              <a:solidFill>
                <a:schemeClr val="lt1"/>
              </a:solidFill>
              <a:latin typeface="Inter SemiBold"/>
              <a:ea typeface="Inter SemiBold"/>
              <a:cs typeface="Inter SemiBold"/>
              <a:sym typeface="Inter SemiBold"/>
            </a:endParaRPr>
          </a:p>
        </p:txBody>
      </p:sp>
      <p:sp>
        <p:nvSpPr>
          <p:cNvPr id="187" name="Google Shape;187;p48"/>
          <p:cNvSpPr txBox="1"/>
          <p:nvPr/>
        </p:nvSpPr>
        <p:spPr>
          <a:xfrm>
            <a:off x="3532194" y="4655438"/>
            <a:ext cx="3876600" cy="307800"/>
          </a:xfrm>
          <a:prstGeom prst="rect">
            <a:avLst/>
          </a:prstGeom>
          <a:noFill/>
          <a:ln>
            <a:noFill/>
          </a:ln>
        </p:spPr>
        <p:txBody>
          <a:bodyPr anchorCtr="0" anchor="t" bIns="45725" lIns="45725" spcFirstLastPara="1" rIns="45725" wrap="square" tIns="45725">
            <a:spAutoFit/>
          </a:bodyPr>
          <a:lstStyle/>
          <a:p>
            <a:pPr indent="0" lvl="0" marL="0" rtl="0" algn="l">
              <a:lnSpc>
                <a:spcPct val="130000"/>
              </a:lnSpc>
              <a:spcBef>
                <a:spcPts val="0"/>
              </a:spcBef>
              <a:spcAft>
                <a:spcPts val="0"/>
              </a:spcAft>
              <a:buNone/>
            </a:pPr>
            <a:r>
              <a:t/>
            </a:r>
            <a:endParaRPr b="1" sz="1400">
              <a:solidFill>
                <a:schemeClr val="lt1"/>
              </a:solidFill>
              <a:latin typeface="Inter"/>
              <a:ea typeface="Inter"/>
              <a:cs typeface="Inter"/>
              <a:sym typeface="Inter"/>
            </a:endParaRPr>
          </a:p>
        </p:txBody>
      </p:sp>
      <p:pic>
        <p:nvPicPr>
          <p:cNvPr id="188" name="Google Shape;188;p48"/>
          <p:cNvPicPr preferRelativeResize="0"/>
          <p:nvPr/>
        </p:nvPicPr>
        <p:blipFill>
          <a:blip r:embed="rId4">
            <a:alphaModFix/>
          </a:blip>
          <a:stretch>
            <a:fillRect/>
          </a:stretch>
        </p:blipFill>
        <p:spPr>
          <a:xfrm>
            <a:off x="5390075" y="1197550"/>
            <a:ext cx="2103526" cy="2515649"/>
          </a:xfrm>
          <a:prstGeom prst="rect">
            <a:avLst/>
          </a:prstGeom>
          <a:noFill/>
          <a:ln>
            <a:noFill/>
          </a:ln>
        </p:spPr>
      </p:pic>
      <p:sp>
        <p:nvSpPr>
          <p:cNvPr id="189" name="Google Shape;189;p48"/>
          <p:cNvSpPr txBox="1"/>
          <p:nvPr/>
        </p:nvSpPr>
        <p:spPr>
          <a:xfrm>
            <a:off x="5262600" y="3852625"/>
            <a:ext cx="2344500" cy="887700"/>
          </a:xfrm>
          <a:prstGeom prst="rect">
            <a:avLst/>
          </a:prstGeom>
          <a:noFill/>
          <a:ln>
            <a:noFill/>
          </a:ln>
        </p:spPr>
        <p:txBody>
          <a:bodyPr anchorCtr="0" anchor="ctr" bIns="34275" lIns="68575" spcFirstLastPara="1" rIns="68575" wrap="square" tIns="34275">
            <a:normAutofit/>
          </a:bodyPr>
          <a:lstStyle/>
          <a:p>
            <a:pPr indent="0" lvl="0" marL="0" marR="0" rtl="0" algn="ctr">
              <a:lnSpc>
                <a:spcPct val="95000"/>
              </a:lnSpc>
              <a:spcBef>
                <a:spcPts val="0"/>
              </a:spcBef>
              <a:spcAft>
                <a:spcPts val="0"/>
              </a:spcAft>
              <a:buClr>
                <a:srgbClr val="FFFFFF"/>
              </a:buClr>
              <a:buSzPts val="2700"/>
              <a:buFont typeface="Arial"/>
              <a:buNone/>
            </a:pPr>
            <a:r>
              <a:rPr b="1" lang="en" sz="1100">
                <a:solidFill>
                  <a:schemeClr val="lt2"/>
                </a:solidFill>
              </a:rPr>
              <a:t>Natalia Reka Ivanko</a:t>
            </a:r>
            <a:endParaRPr b="1" sz="1100">
              <a:solidFill>
                <a:schemeClr val="lt2"/>
              </a:solidFill>
            </a:endParaRPr>
          </a:p>
          <a:p>
            <a:pPr indent="0" lvl="0" marL="0" marR="0" rtl="0" algn="ctr">
              <a:lnSpc>
                <a:spcPct val="95000"/>
              </a:lnSpc>
              <a:spcBef>
                <a:spcPts val="0"/>
              </a:spcBef>
              <a:spcAft>
                <a:spcPts val="0"/>
              </a:spcAft>
              <a:buClr>
                <a:srgbClr val="FFFFFF"/>
              </a:buClr>
              <a:buSzPts val="2700"/>
              <a:buFont typeface="Arial"/>
              <a:buNone/>
            </a:pPr>
            <a:br>
              <a:rPr lang="en" sz="1100">
                <a:solidFill>
                  <a:schemeClr val="lt2"/>
                </a:solidFill>
              </a:rPr>
            </a:br>
            <a:r>
              <a:rPr lang="en" sz="1100">
                <a:solidFill>
                  <a:schemeClr val="lt2"/>
                </a:solidFill>
              </a:rPr>
              <a:t>Security Product Lead</a:t>
            </a:r>
            <a:endParaRPr sz="1100">
              <a:solidFill>
                <a:schemeClr val="lt2"/>
              </a:solidFill>
            </a:endParaRPr>
          </a:p>
          <a:p>
            <a:pPr indent="0" lvl="0" marL="0" marR="0" rtl="0" algn="ctr">
              <a:lnSpc>
                <a:spcPct val="95000"/>
              </a:lnSpc>
              <a:spcBef>
                <a:spcPts val="0"/>
              </a:spcBef>
              <a:spcAft>
                <a:spcPts val="0"/>
              </a:spcAft>
              <a:buClr>
                <a:srgbClr val="FFFFFF"/>
              </a:buClr>
              <a:buSzPts val="2700"/>
              <a:buFont typeface="Arial"/>
              <a:buNone/>
            </a:pPr>
            <a:r>
              <a:rPr i="1" lang="en" sz="1100">
                <a:solidFill>
                  <a:schemeClr val="lt2"/>
                </a:solidFill>
              </a:rPr>
              <a:t>Isovalent</a:t>
            </a:r>
            <a:endParaRPr i="1" sz="1100">
              <a:solidFill>
                <a:schemeClr val="lt2"/>
              </a:solidFill>
            </a:endParaRPr>
          </a:p>
        </p:txBody>
      </p:sp>
      <p:pic>
        <p:nvPicPr>
          <p:cNvPr id="190" name="Google Shape;190;p48"/>
          <p:cNvPicPr preferRelativeResize="0"/>
          <p:nvPr/>
        </p:nvPicPr>
        <p:blipFill>
          <a:blip r:embed="rId5">
            <a:alphaModFix/>
          </a:blip>
          <a:stretch>
            <a:fillRect/>
          </a:stretch>
        </p:blipFill>
        <p:spPr>
          <a:xfrm>
            <a:off x="1509351" y="1274875"/>
            <a:ext cx="2249275" cy="2244050"/>
          </a:xfrm>
          <a:prstGeom prst="rect">
            <a:avLst/>
          </a:prstGeom>
          <a:noFill/>
          <a:ln>
            <a:noFill/>
          </a:ln>
        </p:spPr>
      </p:pic>
      <p:sp>
        <p:nvSpPr>
          <p:cNvPr id="191" name="Google Shape;191;p48"/>
          <p:cNvSpPr txBox="1"/>
          <p:nvPr/>
        </p:nvSpPr>
        <p:spPr>
          <a:xfrm>
            <a:off x="1461725" y="3852625"/>
            <a:ext cx="2344500" cy="887700"/>
          </a:xfrm>
          <a:prstGeom prst="rect">
            <a:avLst/>
          </a:prstGeom>
          <a:noFill/>
          <a:ln>
            <a:noFill/>
          </a:ln>
        </p:spPr>
        <p:txBody>
          <a:bodyPr anchorCtr="0" anchor="ctr" bIns="34275" lIns="68575" spcFirstLastPara="1" rIns="68575" wrap="square" tIns="34275">
            <a:normAutofit fontScale="85000" lnSpcReduction="20000"/>
          </a:bodyPr>
          <a:lstStyle/>
          <a:p>
            <a:pPr indent="0" lvl="0" marL="0" marR="0" rtl="0" algn="ctr">
              <a:lnSpc>
                <a:spcPct val="115000"/>
              </a:lnSpc>
              <a:spcBef>
                <a:spcPts val="0"/>
              </a:spcBef>
              <a:spcAft>
                <a:spcPts val="0"/>
              </a:spcAft>
              <a:buClr>
                <a:srgbClr val="FFFFFF"/>
              </a:buClr>
              <a:buSzPct val="207692"/>
              <a:buFont typeface="Arial"/>
              <a:buNone/>
            </a:pPr>
            <a:r>
              <a:rPr b="1" lang="en" sz="1300">
                <a:solidFill>
                  <a:schemeClr val="lt2"/>
                </a:solidFill>
              </a:rPr>
              <a:t>John Fastabend</a:t>
            </a:r>
            <a:endParaRPr b="1" sz="1300">
              <a:solidFill>
                <a:schemeClr val="lt2"/>
              </a:solidFill>
            </a:endParaRPr>
          </a:p>
          <a:p>
            <a:pPr indent="0" lvl="0" marL="0" marR="0" rtl="0" algn="ctr">
              <a:lnSpc>
                <a:spcPct val="115000"/>
              </a:lnSpc>
              <a:spcBef>
                <a:spcPts val="0"/>
              </a:spcBef>
              <a:spcAft>
                <a:spcPts val="0"/>
              </a:spcAft>
              <a:buClr>
                <a:srgbClr val="FFFFFF"/>
              </a:buClr>
              <a:buSzPct val="207692"/>
              <a:buFont typeface="Arial"/>
              <a:buNone/>
            </a:pPr>
            <a:r>
              <a:t/>
            </a:r>
            <a:endParaRPr sz="1300">
              <a:solidFill>
                <a:schemeClr val="lt2"/>
              </a:solidFill>
            </a:endParaRPr>
          </a:p>
          <a:p>
            <a:pPr indent="0" lvl="0" marL="0" marR="0" rtl="0" algn="ctr">
              <a:lnSpc>
                <a:spcPct val="115000"/>
              </a:lnSpc>
              <a:spcBef>
                <a:spcPts val="0"/>
              </a:spcBef>
              <a:spcAft>
                <a:spcPts val="0"/>
              </a:spcAft>
              <a:buClr>
                <a:srgbClr val="FFFFFF"/>
              </a:buClr>
              <a:buSzPct val="207692"/>
              <a:buFont typeface="Arial"/>
              <a:buNone/>
            </a:pPr>
            <a:r>
              <a:rPr lang="en" sz="1300">
                <a:solidFill>
                  <a:schemeClr val="lt2"/>
                </a:solidFill>
              </a:rPr>
              <a:t>Tetragon Lead &amp; Cilium Maintainer, Engineer</a:t>
            </a:r>
            <a:endParaRPr sz="1300">
              <a:solidFill>
                <a:schemeClr val="lt2"/>
              </a:solidFill>
            </a:endParaRPr>
          </a:p>
          <a:p>
            <a:pPr indent="0" lvl="0" marL="0" marR="0" rtl="0" algn="ctr">
              <a:lnSpc>
                <a:spcPct val="115000"/>
              </a:lnSpc>
              <a:spcBef>
                <a:spcPts val="0"/>
              </a:spcBef>
              <a:spcAft>
                <a:spcPts val="0"/>
              </a:spcAft>
              <a:buClr>
                <a:srgbClr val="FFFFFF"/>
              </a:buClr>
              <a:buSzPct val="207692"/>
              <a:buFont typeface="Arial"/>
              <a:buNone/>
            </a:pPr>
            <a:r>
              <a:rPr i="1" lang="en" sz="1300">
                <a:solidFill>
                  <a:schemeClr val="lt2"/>
                </a:solidFill>
              </a:rPr>
              <a:t>Isovalent</a:t>
            </a:r>
            <a:endParaRPr i="1" sz="1300">
              <a:solidFill>
                <a:schemeClr val="lt2"/>
              </a:solidFill>
            </a:endParaRPr>
          </a:p>
        </p:txBody>
      </p:sp>
      <p:pic>
        <p:nvPicPr>
          <p:cNvPr id="192" name="Google Shape;192;p48"/>
          <p:cNvPicPr preferRelativeResize="0"/>
          <p:nvPr/>
        </p:nvPicPr>
        <p:blipFill>
          <a:blip r:embed="rId6">
            <a:alphaModFix/>
          </a:blip>
          <a:stretch>
            <a:fillRect/>
          </a:stretch>
        </p:blipFill>
        <p:spPr>
          <a:xfrm>
            <a:off x="1509650" y="1210975"/>
            <a:ext cx="2366154" cy="2515650"/>
          </a:xfrm>
          <a:prstGeom prst="rect">
            <a:avLst/>
          </a:prstGeom>
          <a:noFill/>
          <a:ln>
            <a:noFill/>
          </a:ln>
        </p:spPr>
      </p:pic>
      <p:sp>
        <p:nvSpPr>
          <p:cNvPr id="193" name="Google Shape;193;p4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Would just ad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75"/>
          <p:cNvPicPr preferRelativeResize="0"/>
          <p:nvPr/>
        </p:nvPicPr>
        <p:blipFill>
          <a:blip r:embed="rId3">
            <a:alphaModFix/>
          </a:blip>
          <a:stretch>
            <a:fillRect/>
          </a:stretch>
        </p:blipFill>
        <p:spPr>
          <a:xfrm>
            <a:off x="7342825" y="4616287"/>
            <a:ext cx="1325301" cy="125763"/>
          </a:xfrm>
          <a:prstGeom prst="rect">
            <a:avLst/>
          </a:prstGeom>
          <a:noFill/>
          <a:ln>
            <a:noFill/>
          </a:ln>
        </p:spPr>
      </p:pic>
      <p:sp>
        <p:nvSpPr>
          <p:cNvPr id="668" name="Google Shape;668;p75"/>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Security Policy - Audit BPF progs, maps</a:t>
            </a:r>
            <a:endParaRPr>
              <a:solidFill>
                <a:srgbClr val="0A0B0F"/>
              </a:solidFill>
            </a:endParaRPr>
          </a:p>
        </p:txBody>
      </p:sp>
      <p:sp>
        <p:nvSpPr>
          <p:cNvPr id="669" name="Google Shape;669;p75"/>
          <p:cNvSpPr/>
          <p:nvPr/>
        </p:nvSpPr>
        <p:spPr>
          <a:xfrm>
            <a:off x="475500" y="1451850"/>
            <a:ext cx="2209800" cy="22512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t/>
            </a:r>
            <a:endParaRPr sz="1100">
              <a:solidFill>
                <a:srgbClr val="0A0B0F"/>
              </a:solidFill>
              <a:latin typeface="Inter"/>
              <a:ea typeface="Inter"/>
              <a:cs typeface="Inter"/>
              <a:sym typeface="Inter"/>
            </a:endParaRPr>
          </a:p>
        </p:txBody>
      </p:sp>
      <p:pic>
        <p:nvPicPr>
          <p:cNvPr id="670" name="Google Shape;670;p75"/>
          <p:cNvPicPr preferRelativeResize="0"/>
          <p:nvPr/>
        </p:nvPicPr>
        <p:blipFill>
          <a:blip r:embed="rId4">
            <a:alphaModFix/>
          </a:blip>
          <a:stretch>
            <a:fillRect/>
          </a:stretch>
        </p:blipFill>
        <p:spPr>
          <a:xfrm>
            <a:off x="438100" y="1149800"/>
            <a:ext cx="3195657" cy="3466476"/>
          </a:xfrm>
          <a:prstGeom prst="rect">
            <a:avLst/>
          </a:prstGeom>
          <a:noFill/>
          <a:ln>
            <a:noFill/>
          </a:ln>
        </p:spPr>
      </p:pic>
      <p:sp>
        <p:nvSpPr>
          <p:cNvPr id="671" name="Google Shape;671;p75"/>
          <p:cNvSpPr/>
          <p:nvPr/>
        </p:nvSpPr>
        <p:spPr>
          <a:xfrm>
            <a:off x="4216950" y="1267600"/>
            <a:ext cx="3322200" cy="22512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en" sz="1100">
                <a:solidFill>
                  <a:srgbClr val="0A0B0F"/>
                </a:solidFill>
                <a:latin typeface="Inter"/>
                <a:ea typeface="Inter"/>
                <a:cs typeface="Inter"/>
                <a:sym typeface="Inter"/>
              </a:rPr>
              <a:t>Functions:</a:t>
            </a:r>
            <a:endParaRPr sz="1100">
              <a:solidFill>
                <a:srgbClr val="0A0B0F"/>
              </a:solidFill>
              <a:latin typeface="Inter"/>
              <a:ea typeface="Inter"/>
              <a:cs typeface="Inter"/>
              <a:sym typeface="Inter"/>
            </a:endParaRPr>
          </a:p>
          <a:p>
            <a:pPr indent="-298450" lvl="0" marL="457200" marR="0" rtl="0" algn="l">
              <a:lnSpc>
                <a:spcPct val="130000"/>
              </a:lnSpc>
              <a:spcBef>
                <a:spcPts val="0"/>
              </a:spcBef>
              <a:spcAft>
                <a:spcPts val="0"/>
              </a:spcAft>
              <a:buClr>
                <a:srgbClr val="0A0B0F"/>
              </a:buClr>
              <a:buSzPts val="1100"/>
              <a:buFont typeface="Inter"/>
              <a:buChar char="●"/>
            </a:pPr>
            <a:r>
              <a:rPr i="1" lang="en" sz="1100">
                <a:solidFill>
                  <a:srgbClr val="0A0B0F"/>
                </a:solidFill>
                <a:latin typeface="Inter"/>
                <a:ea typeface="Inter"/>
                <a:cs typeface="Inter"/>
                <a:sym typeface="Inter"/>
              </a:rPr>
              <a:t>bpf_check</a:t>
            </a:r>
            <a:r>
              <a:rPr lang="en" sz="1100">
                <a:solidFill>
                  <a:srgbClr val="0A0B0F"/>
                </a:solidFill>
                <a:latin typeface="Inter"/>
                <a:ea typeface="Inter"/>
                <a:cs typeface="Inter"/>
                <a:sym typeface="Inter"/>
              </a:rPr>
              <a:t>: when the Verifier checks the program before loading it</a:t>
            </a:r>
            <a:endParaRPr sz="1100">
              <a:solidFill>
                <a:srgbClr val="0A0B0F"/>
              </a:solidFill>
              <a:latin typeface="Inter"/>
              <a:ea typeface="Inter"/>
              <a:cs typeface="Inter"/>
              <a:sym typeface="Inter"/>
            </a:endParaRPr>
          </a:p>
          <a:p>
            <a:pPr indent="0" lvl="0" marL="0" marR="0" rtl="0" algn="l">
              <a:lnSpc>
                <a:spcPct val="130000"/>
              </a:lnSpc>
              <a:spcBef>
                <a:spcPts val="0"/>
              </a:spcBef>
              <a:spcAft>
                <a:spcPts val="0"/>
              </a:spcAft>
              <a:buNone/>
            </a:pPr>
            <a:r>
              <a:t/>
            </a:r>
            <a:endParaRPr sz="1100">
              <a:solidFill>
                <a:srgbClr val="0A0B0F"/>
              </a:solidFill>
              <a:latin typeface="Inter"/>
              <a:ea typeface="Inter"/>
              <a:cs typeface="Inter"/>
              <a:sym typeface="Inter"/>
            </a:endParaRPr>
          </a:p>
          <a:p>
            <a:pPr indent="-298450" lvl="0" marL="457200" marR="0" rtl="0" algn="l">
              <a:lnSpc>
                <a:spcPct val="130000"/>
              </a:lnSpc>
              <a:spcBef>
                <a:spcPts val="0"/>
              </a:spcBef>
              <a:spcAft>
                <a:spcPts val="0"/>
              </a:spcAft>
              <a:buClr>
                <a:srgbClr val="0A0B0F"/>
              </a:buClr>
              <a:buSzPts val="1100"/>
              <a:buFont typeface="Inter"/>
              <a:buChar char="●"/>
            </a:pPr>
            <a:r>
              <a:rPr i="1" lang="en" sz="1100">
                <a:solidFill>
                  <a:srgbClr val="0A0B0F"/>
                </a:solidFill>
                <a:latin typeface="Inter"/>
                <a:ea typeface="Inter"/>
                <a:cs typeface="Inter"/>
                <a:sym typeface="Inter"/>
              </a:rPr>
              <a:t>security_perf_event_alloc</a:t>
            </a:r>
            <a:r>
              <a:rPr lang="en" sz="1100">
                <a:solidFill>
                  <a:srgbClr val="0A0B0F"/>
                </a:solidFill>
                <a:latin typeface="Inter"/>
                <a:ea typeface="Inter"/>
                <a:cs typeface="Inter"/>
                <a:sym typeface="Inter"/>
              </a:rPr>
              <a:t>: creating a map to transfer events between userspace and kernel </a:t>
            </a:r>
            <a:endParaRPr sz="1100">
              <a:solidFill>
                <a:srgbClr val="0A0B0F"/>
              </a:solidFill>
              <a:latin typeface="Inter"/>
              <a:ea typeface="Inter"/>
              <a:cs typeface="Inter"/>
              <a:sym typeface="Inter"/>
            </a:endParaRPr>
          </a:p>
          <a:p>
            <a:pPr indent="0" lvl="0" marL="457200" marR="0" rtl="0" algn="l">
              <a:lnSpc>
                <a:spcPct val="130000"/>
              </a:lnSpc>
              <a:spcBef>
                <a:spcPts val="0"/>
              </a:spcBef>
              <a:spcAft>
                <a:spcPts val="0"/>
              </a:spcAft>
              <a:buNone/>
            </a:pPr>
            <a:r>
              <a:t/>
            </a:r>
            <a:endParaRPr sz="1100">
              <a:solidFill>
                <a:srgbClr val="0A0B0F"/>
              </a:solidFill>
              <a:latin typeface="Inter"/>
              <a:ea typeface="Inter"/>
              <a:cs typeface="Inter"/>
              <a:sym typeface="Inter"/>
            </a:endParaRPr>
          </a:p>
          <a:p>
            <a:pPr indent="-298450" lvl="0" marL="457200" marR="0" rtl="0" algn="l">
              <a:lnSpc>
                <a:spcPct val="130000"/>
              </a:lnSpc>
              <a:spcBef>
                <a:spcPts val="0"/>
              </a:spcBef>
              <a:spcAft>
                <a:spcPts val="0"/>
              </a:spcAft>
              <a:buClr>
                <a:srgbClr val="0A0B0F"/>
              </a:buClr>
              <a:buSzPts val="1100"/>
              <a:buFont typeface="Inter"/>
              <a:buChar char="●"/>
            </a:pPr>
            <a:r>
              <a:rPr i="1" lang="en" sz="1100">
                <a:solidFill>
                  <a:srgbClr val="0A0B0F"/>
                </a:solidFill>
                <a:latin typeface="Inter"/>
                <a:ea typeface="Inter"/>
                <a:cs typeface="Inter"/>
                <a:sym typeface="Inter"/>
              </a:rPr>
              <a:t>security_bpf_map_alloc</a:t>
            </a:r>
            <a:r>
              <a:rPr lang="en" sz="1100">
                <a:solidFill>
                  <a:srgbClr val="0A0B0F"/>
                </a:solidFill>
                <a:latin typeface="Inter"/>
                <a:ea typeface="Inter"/>
                <a:cs typeface="Inter"/>
                <a:sym typeface="Inter"/>
              </a:rPr>
              <a:t>: creating a bpf map </a:t>
            </a:r>
            <a:endParaRPr sz="1100">
              <a:solidFill>
                <a:srgbClr val="0A0B0F"/>
              </a:solidFill>
              <a:latin typeface="Inter"/>
              <a:ea typeface="Inter"/>
              <a:cs typeface="Inter"/>
              <a:sym typeface="Inter"/>
            </a:endParaRPr>
          </a:p>
          <a:p>
            <a:pPr indent="0" lvl="0" marL="0" marR="0" rtl="0" algn="l">
              <a:lnSpc>
                <a:spcPct val="130000"/>
              </a:lnSpc>
              <a:spcBef>
                <a:spcPts val="0"/>
              </a:spcBef>
              <a:spcAft>
                <a:spcPts val="0"/>
              </a:spcAft>
              <a:buNone/>
            </a:pPr>
            <a:r>
              <a:t/>
            </a:r>
            <a:endParaRPr sz="1100">
              <a:solidFill>
                <a:srgbClr val="0A0B0F"/>
              </a:solidFill>
              <a:latin typeface="Inter"/>
              <a:ea typeface="Inter"/>
              <a:cs typeface="Inter"/>
              <a:sym typeface="Inte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76"/>
          <p:cNvPicPr preferRelativeResize="0"/>
          <p:nvPr/>
        </p:nvPicPr>
        <p:blipFill>
          <a:blip r:embed="rId3">
            <a:alphaModFix/>
          </a:blip>
          <a:stretch>
            <a:fillRect/>
          </a:stretch>
        </p:blipFill>
        <p:spPr>
          <a:xfrm>
            <a:off x="7342825" y="4616287"/>
            <a:ext cx="1325301" cy="125763"/>
          </a:xfrm>
          <a:prstGeom prst="rect">
            <a:avLst/>
          </a:prstGeom>
          <a:noFill/>
          <a:ln>
            <a:noFill/>
          </a:ln>
        </p:spPr>
      </p:pic>
      <p:sp>
        <p:nvSpPr>
          <p:cNvPr id="678" name="Google Shape;678;p76"/>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Simple pod - seattle-bpf-droid</a:t>
            </a:r>
            <a:endParaRPr>
              <a:solidFill>
                <a:srgbClr val="0A0B0F"/>
              </a:solidFill>
            </a:endParaRPr>
          </a:p>
        </p:txBody>
      </p:sp>
      <p:sp>
        <p:nvSpPr>
          <p:cNvPr id="679" name="Google Shape;679;p76"/>
          <p:cNvSpPr/>
          <p:nvPr/>
        </p:nvSpPr>
        <p:spPr>
          <a:xfrm>
            <a:off x="475500" y="1451850"/>
            <a:ext cx="2209800" cy="22512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en" sz="1100">
                <a:solidFill>
                  <a:srgbClr val="0A0B0F"/>
                </a:solidFill>
                <a:latin typeface="Inter"/>
                <a:ea typeface="Inter"/>
                <a:cs typeface="Inter"/>
                <a:sym typeface="Inter"/>
              </a:rPr>
              <a:t>seattle-bpf-droid</a:t>
            </a:r>
            <a:endParaRPr sz="1100">
              <a:solidFill>
                <a:srgbClr val="0A0B0F"/>
              </a:solidFill>
              <a:latin typeface="Inter"/>
              <a:ea typeface="Inter"/>
              <a:cs typeface="Inter"/>
              <a:sym typeface="Inter"/>
            </a:endParaRPr>
          </a:p>
          <a:p>
            <a:pPr indent="-298450" lvl="0" marL="457200" marR="0" rtl="0" algn="l">
              <a:lnSpc>
                <a:spcPct val="130000"/>
              </a:lnSpc>
              <a:spcBef>
                <a:spcPts val="0"/>
              </a:spcBef>
              <a:spcAft>
                <a:spcPts val="0"/>
              </a:spcAft>
              <a:buClr>
                <a:srgbClr val="0A0B0F"/>
              </a:buClr>
              <a:buSzPts val="1100"/>
              <a:buFont typeface="Inter"/>
              <a:buAutoNum type="arabicPeriod"/>
            </a:pPr>
            <a:r>
              <a:rPr lang="en" sz="1100">
                <a:solidFill>
                  <a:srgbClr val="0A0B0F"/>
                </a:solidFill>
                <a:latin typeface="Inter"/>
                <a:ea typeface="Inter"/>
                <a:cs typeface="Inter"/>
                <a:sym typeface="Inter"/>
              </a:rPr>
              <a:t>Load </a:t>
            </a:r>
            <a:r>
              <a:rPr i="1" lang="en" sz="1100">
                <a:solidFill>
                  <a:srgbClr val="0A0B0F"/>
                </a:solidFill>
                <a:latin typeface="Inter"/>
                <a:ea typeface="Inter"/>
                <a:cs typeface="Inter"/>
                <a:sym typeface="Inter"/>
              </a:rPr>
              <a:t>seattle_bpf_prog </a:t>
            </a:r>
            <a:r>
              <a:rPr lang="en" sz="1100">
                <a:solidFill>
                  <a:srgbClr val="0A0B0F"/>
                </a:solidFill>
                <a:latin typeface="Inter"/>
                <a:ea typeface="Inter"/>
                <a:cs typeface="Inter"/>
                <a:sym typeface="Inter"/>
              </a:rPr>
              <a:t>BPF program (kprobe)</a:t>
            </a:r>
            <a:endParaRPr sz="1100">
              <a:solidFill>
                <a:srgbClr val="0A0B0F"/>
              </a:solidFill>
              <a:latin typeface="Inter"/>
              <a:ea typeface="Inter"/>
              <a:cs typeface="Inter"/>
              <a:sym typeface="Inter"/>
            </a:endParaRPr>
          </a:p>
          <a:p>
            <a:pPr indent="-298450" lvl="0" marL="457200" marR="0" rtl="0" algn="l">
              <a:lnSpc>
                <a:spcPct val="130000"/>
              </a:lnSpc>
              <a:spcBef>
                <a:spcPts val="0"/>
              </a:spcBef>
              <a:spcAft>
                <a:spcPts val="0"/>
              </a:spcAft>
              <a:buClr>
                <a:srgbClr val="0A0B0F"/>
              </a:buClr>
              <a:buSzPts val="1100"/>
              <a:buFont typeface="Inter"/>
              <a:buAutoNum type="arabicPeriod"/>
            </a:pPr>
            <a:r>
              <a:rPr lang="en" sz="1100">
                <a:solidFill>
                  <a:srgbClr val="0A0B0F"/>
                </a:solidFill>
                <a:latin typeface="Inter"/>
                <a:ea typeface="Inter"/>
                <a:cs typeface="Inter"/>
                <a:sym typeface="Inter"/>
              </a:rPr>
              <a:t>Sleep 30s</a:t>
            </a:r>
            <a:endParaRPr sz="1100">
              <a:solidFill>
                <a:srgbClr val="0A0B0F"/>
              </a:solidFill>
              <a:latin typeface="Inter"/>
              <a:ea typeface="Inter"/>
              <a:cs typeface="Inter"/>
              <a:sym typeface="Inter"/>
            </a:endParaRPr>
          </a:p>
          <a:p>
            <a:pPr indent="-298450" lvl="0" marL="457200" marR="0" rtl="0" algn="l">
              <a:lnSpc>
                <a:spcPct val="130000"/>
              </a:lnSpc>
              <a:spcBef>
                <a:spcPts val="0"/>
              </a:spcBef>
              <a:spcAft>
                <a:spcPts val="0"/>
              </a:spcAft>
              <a:buClr>
                <a:srgbClr val="0A0B0F"/>
              </a:buClr>
              <a:buSzPts val="1100"/>
              <a:buFont typeface="Inter"/>
              <a:buAutoNum type="arabicPeriod"/>
            </a:pPr>
            <a:r>
              <a:rPr lang="en" sz="1100">
                <a:solidFill>
                  <a:srgbClr val="0A0B0F"/>
                </a:solidFill>
                <a:latin typeface="Inter"/>
                <a:ea typeface="Inter"/>
                <a:cs typeface="Inter"/>
                <a:sym typeface="Inter"/>
              </a:rPr>
              <a:t>Create </a:t>
            </a:r>
            <a:r>
              <a:rPr i="1" lang="en" sz="1100">
                <a:solidFill>
                  <a:srgbClr val="0A0B0F"/>
                </a:solidFill>
                <a:latin typeface="Inter"/>
                <a:ea typeface="Inter"/>
                <a:cs typeface="Inter"/>
                <a:sym typeface="Inter"/>
              </a:rPr>
              <a:t>tetragon_bpf</a:t>
            </a:r>
            <a:r>
              <a:rPr lang="en" sz="1100">
                <a:solidFill>
                  <a:srgbClr val="0A0B0F"/>
                </a:solidFill>
                <a:latin typeface="Inter"/>
                <a:ea typeface="Inter"/>
                <a:cs typeface="Inter"/>
                <a:sym typeface="Inter"/>
              </a:rPr>
              <a:t> hash map </a:t>
            </a:r>
            <a:endParaRPr sz="1100">
              <a:solidFill>
                <a:srgbClr val="0A0B0F"/>
              </a:solidFill>
              <a:latin typeface="Inter"/>
              <a:ea typeface="Inter"/>
              <a:cs typeface="Inter"/>
              <a:sym typeface="Inter"/>
            </a:endParaRPr>
          </a:p>
          <a:p>
            <a:pPr indent="-298450" lvl="0" marL="457200" marR="0" rtl="0" algn="l">
              <a:lnSpc>
                <a:spcPct val="130000"/>
              </a:lnSpc>
              <a:spcBef>
                <a:spcPts val="0"/>
              </a:spcBef>
              <a:spcAft>
                <a:spcPts val="0"/>
              </a:spcAft>
              <a:buClr>
                <a:srgbClr val="0A0B0F"/>
              </a:buClr>
              <a:buSzPts val="1100"/>
              <a:buFont typeface="Inter"/>
              <a:buAutoNum type="arabicPeriod"/>
            </a:pPr>
            <a:r>
              <a:rPr lang="en" sz="1100">
                <a:solidFill>
                  <a:srgbClr val="0A0B0F"/>
                </a:solidFill>
                <a:latin typeface="Inter"/>
                <a:ea typeface="Inter"/>
                <a:cs typeface="Inter"/>
                <a:sym typeface="Inter"/>
              </a:rPr>
              <a:t>Sleep 30s</a:t>
            </a:r>
            <a:endParaRPr sz="1100">
              <a:solidFill>
                <a:srgbClr val="0A0B0F"/>
              </a:solidFill>
              <a:latin typeface="Inter"/>
              <a:ea typeface="Inter"/>
              <a:cs typeface="Inter"/>
              <a:sym typeface="Inter"/>
            </a:endParaRPr>
          </a:p>
        </p:txBody>
      </p:sp>
      <p:pic>
        <p:nvPicPr>
          <p:cNvPr id="680" name="Google Shape;680;p76"/>
          <p:cNvPicPr preferRelativeResize="0"/>
          <p:nvPr/>
        </p:nvPicPr>
        <p:blipFill>
          <a:blip r:embed="rId4">
            <a:alphaModFix/>
          </a:blip>
          <a:stretch>
            <a:fillRect/>
          </a:stretch>
        </p:blipFill>
        <p:spPr>
          <a:xfrm>
            <a:off x="2951475" y="1010275"/>
            <a:ext cx="5660198" cy="35376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id="686" name="Google Shape;686;p77"/>
          <p:cNvPicPr preferRelativeResize="0"/>
          <p:nvPr/>
        </p:nvPicPr>
        <p:blipFill>
          <a:blip r:embed="rId3">
            <a:alphaModFix/>
          </a:blip>
          <a:stretch>
            <a:fillRect/>
          </a:stretch>
        </p:blipFill>
        <p:spPr>
          <a:xfrm>
            <a:off x="7342825" y="4616287"/>
            <a:ext cx="1325301" cy="125763"/>
          </a:xfrm>
          <a:prstGeom prst="rect">
            <a:avLst/>
          </a:prstGeom>
          <a:noFill/>
          <a:ln>
            <a:noFill/>
          </a:ln>
        </p:spPr>
      </p:pic>
      <p:sp>
        <p:nvSpPr>
          <p:cNvPr id="687" name="Google Shape;687;p77"/>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Simple pod - seattle-bpf-droid</a:t>
            </a:r>
            <a:endParaRPr>
              <a:solidFill>
                <a:srgbClr val="0A0B0F"/>
              </a:solidFill>
            </a:endParaRPr>
          </a:p>
        </p:txBody>
      </p:sp>
      <p:pic>
        <p:nvPicPr>
          <p:cNvPr id="688" name="Google Shape;688;p77"/>
          <p:cNvPicPr preferRelativeResize="0"/>
          <p:nvPr/>
        </p:nvPicPr>
        <p:blipFill>
          <a:blip r:embed="rId4">
            <a:alphaModFix/>
          </a:blip>
          <a:stretch>
            <a:fillRect/>
          </a:stretch>
        </p:blipFill>
        <p:spPr>
          <a:xfrm>
            <a:off x="268225" y="1242675"/>
            <a:ext cx="8632448" cy="30390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p78"/>
          <p:cNvPicPr preferRelativeResize="0"/>
          <p:nvPr/>
        </p:nvPicPr>
        <p:blipFill>
          <a:blip r:embed="rId3">
            <a:alphaModFix/>
          </a:blip>
          <a:stretch>
            <a:fillRect/>
          </a:stretch>
        </p:blipFill>
        <p:spPr>
          <a:xfrm>
            <a:off x="7342825" y="4616287"/>
            <a:ext cx="1325301" cy="125763"/>
          </a:xfrm>
          <a:prstGeom prst="rect">
            <a:avLst/>
          </a:prstGeom>
          <a:noFill/>
          <a:ln>
            <a:noFill/>
          </a:ln>
        </p:spPr>
      </p:pic>
      <p:sp>
        <p:nvSpPr>
          <p:cNvPr id="695" name="Google Shape;695;p78"/>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Real World Use Case - Cilium</a:t>
            </a:r>
            <a:endParaRPr>
              <a:solidFill>
                <a:srgbClr val="0A0B0F"/>
              </a:solidFill>
            </a:endParaRPr>
          </a:p>
        </p:txBody>
      </p:sp>
      <p:sp>
        <p:nvSpPr>
          <p:cNvPr id="696" name="Google Shape;696;p78"/>
          <p:cNvSpPr/>
          <p:nvPr/>
        </p:nvSpPr>
        <p:spPr>
          <a:xfrm>
            <a:off x="475500" y="1451850"/>
            <a:ext cx="7017300" cy="22512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en" sz="1100">
                <a:solidFill>
                  <a:srgbClr val="0A0B0F"/>
                </a:solidFill>
                <a:latin typeface="Inter"/>
                <a:ea typeface="Inter"/>
                <a:cs typeface="Inter"/>
                <a:sym typeface="Inter"/>
              </a:rPr>
              <a:t>Cilium:</a:t>
            </a:r>
            <a:endParaRPr sz="1100">
              <a:solidFill>
                <a:srgbClr val="0A0B0F"/>
              </a:solidFill>
              <a:latin typeface="Inter"/>
              <a:ea typeface="Inter"/>
              <a:cs typeface="Inter"/>
              <a:sym typeface="Inter"/>
            </a:endParaRPr>
          </a:p>
          <a:p>
            <a:pPr indent="-298450" lvl="0" marL="457200" marR="0" rtl="0" algn="l">
              <a:lnSpc>
                <a:spcPct val="130000"/>
              </a:lnSpc>
              <a:spcBef>
                <a:spcPts val="0"/>
              </a:spcBef>
              <a:spcAft>
                <a:spcPts val="0"/>
              </a:spcAft>
              <a:buClr>
                <a:srgbClr val="0A0B0F"/>
              </a:buClr>
              <a:buSzPts val="1100"/>
              <a:buFont typeface="Inter"/>
              <a:buAutoNum type="arabicPeriod"/>
            </a:pPr>
            <a:r>
              <a:rPr lang="en" sz="1100">
                <a:solidFill>
                  <a:srgbClr val="0A0B0F"/>
                </a:solidFill>
                <a:latin typeface="Inter"/>
                <a:ea typeface="Inter"/>
                <a:cs typeface="Inter"/>
                <a:sym typeface="Inter"/>
              </a:rPr>
              <a:t>Probe which features, maps are available at the kernel version</a:t>
            </a:r>
            <a:endParaRPr sz="1100">
              <a:solidFill>
                <a:srgbClr val="0A0B0F"/>
              </a:solidFill>
              <a:latin typeface="Inter"/>
              <a:ea typeface="Inter"/>
              <a:cs typeface="Inter"/>
              <a:sym typeface="Inter"/>
            </a:endParaRPr>
          </a:p>
          <a:p>
            <a:pPr indent="-298450" lvl="0" marL="457200" rtl="0" algn="l">
              <a:lnSpc>
                <a:spcPct val="130000"/>
              </a:lnSpc>
              <a:spcBef>
                <a:spcPts val="0"/>
              </a:spcBef>
              <a:spcAft>
                <a:spcPts val="0"/>
              </a:spcAft>
              <a:buClr>
                <a:srgbClr val="0A0B0F"/>
              </a:buClr>
              <a:buSzPts val="1100"/>
              <a:buFont typeface="Inter"/>
              <a:buAutoNum type="arabicPeriod"/>
            </a:pPr>
            <a:r>
              <a:rPr lang="en" sz="1100">
                <a:solidFill>
                  <a:srgbClr val="0A0B0F"/>
                </a:solidFill>
                <a:latin typeface="Inter"/>
                <a:ea typeface="Inter"/>
                <a:cs typeface="Inter"/>
                <a:sym typeface="Inter"/>
              </a:rPr>
              <a:t>Check &amp; remove IPtable rules</a:t>
            </a:r>
            <a:endParaRPr sz="1100">
              <a:solidFill>
                <a:srgbClr val="0A0B0F"/>
              </a:solidFill>
              <a:latin typeface="Inter"/>
              <a:ea typeface="Inter"/>
              <a:cs typeface="Inter"/>
              <a:sym typeface="Inter"/>
            </a:endParaRPr>
          </a:p>
          <a:p>
            <a:pPr indent="-298450" lvl="0" marL="457200" rtl="0" algn="l">
              <a:lnSpc>
                <a:spcPct val="130000"/>
              </a:lnSpc>
              <a:spcBef>
                <a:spcPts val="0"/>
              </a:spcBef>
              <a:spcAft>
                <a:spcPts val="0"/>
              </a:spcAft>
              <a:buClr>
                <a:srgbClr val="0A0B0F"/>
              </a:buClr>
              <a:buSzPts val="1100"/>
              <a:buFont typeface="Inter"/>
              <a:buAutoNum type="arabicPeriod"/>
            </a:pPr>
            <a:r>
              <a:rPr lang="en" sz="1100">
                <a:solidFill>
                  <a:srgbClr val="0A0B0F"/>
                </a:solidFill>
                <a:latin typeface="Inter"/>
                <a:ea typeface="Inter"/>
                <a:cs typeface="Inter"/>
                <a:sym typeface="Inter"/>
              </a:rPr>
              <a:t>Init.sh: figure out which programs to load, which device to load them on</a:t>
            </a:r>
            <a:endParaRPr sz="1100">
              <a:solidFill>
                <a:srgbClr val="0A0B0F"/>
              </a:solidFill>
              <a:latin typeface="Inter"/>
              <a:ea typeface="Inter"/>
              <a:cs typeface="Inter"/>
              <a:sym typeface="Inter"/>
            </a:endParaRPr>
          </a:p>
          <a:p>
            <a:pPr indent="-298450" lvl="0" marL="457200" rtl="0" algn="l">
              <a:lnSpc>
                <a:spcPct val="130000"/>
              </a:lnSpc>
              <a:spcBef>
                <a:spcPts val="0"/>
              </a:spcBef>
              <a:spcAft>
                <a:spcPts val="0"/>
              </a:spcAft>
              <a:buClr>
                <a:srgbClr val="0A0B0F"/>
              </a:buClr>
              <a:buSzPts val="1100"/>
              <a:buFont typeface="Inter"/>
              <a:buAutoNum type="arabicPeriod"/>
            </a:pPr>
            <a:r>
              <a:rPr lang="en" sz="1100">
                <a:solidFill>
                  <a:srgbClr val="0A0B0F"/>
                </a:solidFill>
                <a:latin typeface="Inter"/>
                <a:ea typeface="Inter"/>
                <a:cs typeface="Inter"/>
                <a:sym typeface="Inter"/>
              </a:rPr>
              <a:t>Compiling those programs</a:t>
            </a:r>
            <a:endParaRPr sz="1100">
              <a:solidFill>
                <a:srgbClr val="0A0B0F"/>
              </a:solidFill>
              <a:latin typeface="Inter"/>
              <a:ea typeface="Inter"/>
              <a:cs typeface="Inter"/>
              <a:sym typeface="Inter"/>
            </a:endParaRPr>
          </a:p>
        </p:txBody>
      </p:sp>
      <p:pic>
        <p:nvPicPr>
          <p:cNvPr id="697" name="Google Shape;697;p78"/>
          <p:cNvPicPr preferRelativeResize="0"/>
          <p:nvPr/>
        </p:nvPicPr>
        <p:blipFill>
          <a:blip r:embed="rId4">
            <a:alphaModFix/>
          </a:blip>
          <a:stretch>
            <a:fillRect/>
          </a:stretch>
        </p:blipFill>
        <p:spPr>
          <a:xfrm>
            <a:off x="5550770" y="4081775"/>
            <a:ext cx="3361631" cy="951600"/>
          </a:xfrm>
          <a:prstGeom prst="rect">
            <a:avLst/>
          </a:prstGeom>
          <a:noFill/>
          <a:ln>
            <a:noFill/>
          </a:ln>
        </p:spPr>
      </p:pic>
      <p:pic>
        <p:nvPicPr>
          <p:cNvPr id="698" name="Google Shape;698;p78"/>
          <p:cNvPicPr preferRelativeResize="0"/>
          <p:nvPr/>
        </p:nvPicPr>
        <p:blipFill>
          <a:blip r:embed="rId5">
            <a:alphaModFix/>
          </a:blip>
          <a:stretch>
            <a:fillRect/>
          </a:stretch>
        </p:blipFill>
        <p:spPr>
          <a:xfrm>
            <a:off x="448375" y="2569300"/>
            <a:ext cx="6814623" cy="25554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id="704" name="Google Shape;704;p79"/>
          <p:cNvPicPr preferRelativeResize="0"/>
          <p:nvPr/>
        </p:nvPicPr>
        <p:blipFill>
          <a:blip r:embed="rId3">
            <a:alphaModFix/>
          </a:blip>
          <a:stretch>
            <a:fillRect/>
          </a:stretch>
        </p:blipFill>
        <p:spPr>
          <a:xfrm>
            <a:off x="7342825" y="4616287"/>
            <a:ext cx="1325301" cy="125763"/>
          </a:xfrm>
          <a:prstGeom prst="rect">
            <a:avLst/>
          </a:prstGeom>
          <a:noFill/>
          <a:ln>
            <a:noFill/>
          </a:ln>
        </p:spPr>
      </p:pic>
      <p:sp>
        <p:nvSpPr>
          <p:cNvPr id="705" name="Google Shape;705;p79"/>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Real World Use Case - Cilium</a:t>
            </a:r>
            <a:endParaRPr>
              <a:solidFill>
                <a:srgbClr val="0A0B0F"/>
              </a:solidFill>
            </a:endParaRPr>
          </a:p>
        </p:txBody>
      </p:sp>
      <p:sp>
        <p:nvSpPr>
          <p:cNvPr id="706" name="Google Shape;706;p79"/>
          <p:cNvSpPr/>
          <p:nvPr/>
        </p:nvSpPr>
        <p:spPr>
          <a:xfrm>
            <a:off x="475500" y="1451850"/>
            <a:ext cx="4260900" cy="22512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en" sz="1100">
                <a:solidFill>
                  <a:srgbClr val="0A0B0F"/>
                </a:solidFill>
                <a:latin typeface="Inter"/>
                <a:ea typeface="Inter"/>
                <a:cs typeface="Inter"/>
                <a:sym typeface="Inter"/>
              </a:rPr>
              <a:t>Cilium:</a:t>
            </a:r>
            <a:endParaRPr sz="1100">
              <a:solidFill>
                <a:srgbClr val="0A0B0F"/>
              </a:solidFill>
              <a:latin typeface="Inter"/>
              <a:ea typeface="Inter"/>
              <a:cs typeface="Inter"/>
              <a:sym typeface="Inter"/>
            </a:endParaRPr>
          </a:p>
          <a:p>
            <a:pPr indent="0" lvl="0" marL="0" marR="0" rtl="0" algn="l">
              <a:lnSpc>
                <a:spcPct val="130000"/>
              </a:lnSpc>
              <a:spcBef>
                <a:spcPts val="0"/>
              </a:spcBef>
              <a:spcAft>
                <a:spcPts val="0"/>
              </a:spcAft>
              <a:buNone/>
            </a:pPr>
            <a:r>
              <a:rPr lang="en" sz="1100">
                <a:solidFill>
                  <a:srgbClr val="0A0B0F"/>
                </a:solidFill>
                <a:latin typeface="Inter"/>
                <a:ea typeface="Inter"/>
                <a:cs typeface="Inter"/>
                <a:sym typeface="Inter"/>
              </a:rPr>
              <a:t>5. Load BPF programs for each pod</a:t>
            </a:r>
            <a:endParaRPr sz="1100">
              <a:solidFill>
                <a:srgbClr val="0A0B0F"/>
              </a:solidFill>
              <a:latin typeface="Inter"/>
              <a:ea typeface="Inter"/>
              <a:cs typeface="Inter"/>
              <a:sym typeface="Inter"/>
            </a:endParaRPr>
          </a:p>
        </p:txBody>
      </p:sp>
      <p:pic>
        <p:nvPicPr>
          <p:cNvPr id="707" name="Google Shape;707;p79"/>
          <p:cNvPicPr preferRelativeResize="0"/>
          <p:nvPr/>
        </p:nvPicPr>
        <p:blipFill>
          <a:blip r:embed="rId4">
            <a:alphaModFix/>
          </a:blip>
          <a:stretch>
            <a:fillRect/>
          </a:stretch>
        </p:blipFill>
        <p:spPr>
          <a:xfrm>
            <a:off x="342900" y="1848650"/>
            <a:ext cx="7892787" cy="28172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p80"/>
          <p:cNvPicPr preferRelativeResize="0"/>
          <p:nvPr/>
        </p:nvPicPr>
        <p:blipFill>
          <a:blip r:embed="rId3">
            <a:alphaModFix/>
          </a:blip>
          <a:stretch>
            <a:fillRect/>
          </a:stretch>
        </p:blipFill>
        <p:spPr>
          <a:xfrm>
            <a:off x="7342825" y="4616287"/>
            <a:ext cx="1325301" cy="125763"/>
          </a:xfrm>
          <a:prstGeom prst="rect">
            <a:avLst/>
          </a:prstGeom>
          <a:noFill/>
          <a:ln>
            <a:noFill/>
          </a:ln>
        </p:spPr>
      </p:pic>
      <p:sp>
        <p:nvSpPr>
          <p:cNvPr id="714" name="Google Shape;714;p80"/>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Wrapping up …</a:t>
            </a:r>
            <a:endParaRPr>
              <a:solidFill>
                <a:srgbClr val="0A0B0F"/>
              </a:solidFill>
            </a:endParaRPr>
          </a:p>
        </p:txBody>
      </p:sp>
      <p:sp>
        <p:nvSpPr>
          <p:cNvPr id="715" name="Google Shape;715;p80"/>
          <p:cNvSpPr txBox="1"/>
          <p:nvPr>
            <p:ph idx="1" type="body"/>
          </p:nvPr>
        </p:nvSpPr>
        <p:spPr>
          <a:xfrm>
            <a:off x="475488" y="1372225"/>
            <a:ext cx="7490400" cy="3166500"/>
          </a:xfrm>
          <a:prstGeom prst="rect">
            <a:avLst/>
          </a:prstGeom>
        </p:spPr>
        <p:txBody>
          <a:bodyPr anchorCtr="0" anchor="t" bIns="45725" lIns="45725" spcFirstLastPara="1" rIns="45725" wrap="square" tIns="45725">
            <a:noAutofit/>
          </a:bodyPr>
          <a:lstStyle/>
          <a:p>
            <a:pPr indent="-196850" lvl="0" marL="228600" rtl="0" algn="l">
              <a:spcBef>
                <a:spcPts val="0"/>
              </a:spcBef>
              <a:spcAft>
                <a:spcPts val="0"/>
              </a:spcAft>
              <a:buClr>
                <a:srgbClr val="0A0B0F"/>
              </a:buClr>
              <a:buSzPts val="1300"/>
              <a:buAutoNum type="arabicPeriod"/>
            </a:pPr>
            <a:r>
              <a:rPr lang="en" sz="1300">
                <a:solidFill>
                  <a:srgbClr val="0A0B0F"/>
                </a:solidFill>
              </a:rPr>
              <a:t>eBPF is on the rise</a:t>
            </a:r>
            <a:endParaRPr sz="1300">
              <a:solidFill>
                <a:srgbClr val="0A0B0F"/>
              </a:solidFill>
            </a:endParaRPr>
          </a:p>
          <a:p>
            <a:pPr indent="-196850" lvl="1" marL="457200" rtl="0" algn="l">
              <a:spcBef>
                <a:spcPts val="600"/>
              </a:spcBef>
              <a:spcAft>
                <a:spcPts val="0"/>
              </a:spcAft>
              <a:buClr>
                <a:srgbClr val="0A0B0F"/>
              </a:buClr>
              <a:buSzPts val="1300"/>
              <a:buAutoNum type="alphaLcPeriod"/>
            </a:pPr>
            <a:r>
              <a:rPr lang="en" sz="1300">
                <a:solidFill>
                  <a:srgbClr val="0A0B0F"/>
                </a:solidFill>
              </a:rPr>
              <a:t>Networking, Observability, Security</a:t>
            </a:r>
            <a:endParaRPr sz="1300">
              <a:solidFill>
                <a:srgbClr val="0A0B0F"/>
              </a:solidFill>
            </a:endParaRPr>
          </a:p>
          <a:p>
            <a:pPr indent="-196850" lvl="1" marL="457200" rtl="0" algn="l">
              <a:spcBef>
                <a:spcPts val="600"/>
              </a:spcBef>
              <a:spcAft>
                <a:spcPts val="0"/>
              </a:spcAft>
              <a:buClr>
                <a:srgbClr val="0A0B0F"/>
              </a:buClr>
              <a:buSzPts val="1300"/>
              <a:buAutoNum type="alphaLcPeriod"/>
            </a:pPr>
            <a:r>
              <a:rPr lang="en" sz="1300">
                <a:solidFill>
                  <a:srgbClr val="0A0B0F"/>
                </a:solidFill>
              </a:rPr>
              <a:t>Cross platform </a:t>
            </a:r>
            <a:endParaRPr sz="1300">
              <a:solidFill>
                <a:srgbClr val="0A0B0F"/>
              </a:solidFill>
            </a:endParaRPr>
          </a:p>
          <a:p>
            <a:pPr indent="-196850" lvl="0" marL="228600" rtl="0" algn="l">
              <a:spcBef>
                <a:spcPts val="600"/>
              </a:spcBef>
              <a:spcAft>
                <a:spcPts val="0"/>
              </a:spcAft>
              <a:buClr>
                <a:srgbClr val="0A0B0F"/>
              </a:buClr>
              <a:buSzPts val="1300"/>
              <a:buAutoNum type="arabicPeriod"/>
            </a:pPr>
            <a:r>
              <a:rPr lang="en" sz="1300">
                <a:solidFill>
                  <a:srgbClr val="0A0B0F"/>
                </a:solidFill>
              </a:rPr>
              <a:t>Important to keep track &amp; audit:</a:t>
            </a:r>
            <a:endParaRPr sz="1300">
              <a:solidFill>
                <a:srgbClr val="0A0B0F"/>
              </a:solidFill>
            </a:endParaRPr>
          </a:p>
          <a:p>
            <a:pPr indent="-196850" lvl="1" marL="457200" rtl="0" algn="l">
              <a:spcBef>
                <a:spcPts val="600"/>
              </a:spcBef>
              <a:spcAft>
                <a:spcPts val="0"/>
              </a:spcAft>
              <a:buClr>
                <a:srgbClr val="0A0B0F"/>
              </a:buClr>
              <a:buSzPts val="1300"/>
              <a:buAutoNum type="alphaLcPeriod"/>
            </a:pPr>
            <a:r>
              <a:rPr lang="en" sz="1300">
                <a:solidFill>
                  <a:srgbClr val="0A0B0F"/>
                </a:solidFill>
              </a:rPr>
              <a:t>Who is watching eBPF? (programs, maps creation)</a:t>
            </a:r>
            <a:endParaRPr sz="1300">
              <a:solidFill>
                <a:srgbClr val="0A0B0F"/>
              </a:solidFill>
            </a:endParaRPr>
          </a:p>
          <a:p>
            <a:pPr indent="-196850" lvl="0" marL="228600" rtl="0" algn="l">
              <a:spcBef>
                <a:spcPts val="600"/>
              </a:spcBef>
              <a:spcAft>
                <a:spcPts val="0"/>
              </a:spcAft>
              <a:buClr>
                <a:srgbClr val="0A0B0F"/>
              </a:buClr>
              <a:buSzPts val="1300"/>
              <a:buAutoNum type="arabicPeriod"/>
            </a:pPr>
            <a:r>
              <a:rPr lang="en" sz="1300">
                <a:solidFill>
                  <a:srgbClr val="0A0B0F"/>
                </a:solidFill>
              </a:rPr>
              <a:t>Auditing BPF programs with Tetragon</a:t>
            </a:r>
            <a:endParaRPr sz="1300">
              <a:solidFill>
                <a:srgbClr val="0A0B0F"/>
              </a:solidFill>
            </a:endParaRPr>
          </a:p>
          <a:p>
            <a:pPr indent="-196850" lvl="0" marL="228600" rtl="0" algn="l">
              <a:spcBef>
                <a:spcPts val="600"/>
              </a:spcBef>
              <a:spcAft>
                <a:spcPts val="0"/>
              </a:spcAft>
              <a:buClr>
                <a:srgbClr val="0A0B0F"/>
              </a:buClr>
              <a:buSzPts val="1300"/>
              <a:buAutoNum type="arabicPeriod"/>
            </a:pPr>
            <a:r>
              <a:rPr lang="en" sz="1300">
                <a:solidFill>
                  <a:srgbClr val="0A0B0F"/>
                </a:solidFill>
              </a:rPr>
              <a:t>Demo</a:t>
            </a:r>
            <a:endParaRPr sz="1300">
              <a:solidFill>
                <a:srgbClr val="0A0B0F"/>
              </a:solidFill>
            </a:endParaRPr>
          </a:p>
          <a:p>
            <a:pPr indent="-196850" lvl="1" marL="457200" rtl="0" algn="l">
              <a:spcBef>
                <a:spcPts val="600"/>
              </a:spcBef>
              <a:spcAft>
                <a:spcPts val="0"/>
              </a:spcAft>
              <a:buClr>
                <a:srgbClr val="0A0B0F"/>
              </a:buClr>
              <a:buSzPts val="1300"/>
              <a:buAutoNum type="alphaLcPeriod"/>
            </a:pPr>
            <a:r>
              <a:rPr lang="en" sz="1300">
                <a:solidFill>
                  <a:srgbClr val="0A0B0F"/>
                </a:solidFill>
              </a:rPr>
              <a:t>“Seattle-bpf-droid” test use case</a:t>
            </a:r>
            <a:endParaRPr sz="1300">
              <a:solidFill>
                <a:srgbClr val="0A0B0F"/>
              </a:solidFill>
            </a:endParaRPr>
          </a:p>
          <a:p>
            <a:pPr indent="-196850" lvl="1" marL="457200" rtl="0" algn="l">
              <a:spcBef>
                <a:spcPts val="600"/>
              </a:spcBef>
              <a:spcAft>
                <a:spcPts val="0"/>
              </a:spcAft>
              <a:buClr>
                <a:srgbClr val="0A0B0F"/>
              </a:buClr>
              <a:buSzPts val="1300"/>
              <a:buAutoNum type="alphaLcPeriod"/>
            </a:pPr>
            <a:r>
              <a:rPr lang="en" sz="1300">
                <a:solidFill>
                  <a:srgbClr val="0A0B0F"/>
                </a:solidFill>
              </a:rPr>
              <a:t>Cilium startup</a:t>
            </a:r>
            <a:endParaRPr sz="1300">
              <a:solidFill>
                <a:srgbClr val="0A0B0F"/>
              </a:solidFill>
            </a:endParaRPr>
          </a:p>
          <a:p>
            <a:pPr indent="0" lvl="0" marL="685800" rtl="0" algn="l">
              <a:spcBef>
                <a:spcPts val="600"/>
              </a:spcBef>
              <a:spcAft>
                <a:spcPts val="600"/>
              </a:spcAft>
              <a:buNone/>
            </a:pPr>
            <a:r>
              <a:t/>
            </a:r>
            <a:endParaRPr sz="1300">
              <a:solidFill>
                <a:srgbClr val="0A0B0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81"/>
          <p:cNvPicPr preferRelativeResize="0"/>
          <p:nvPr/>
        </p:nvPicPr>
        <p:blipFill>
          <a:blip r:embed="rId3">
            <a:alphaModFix/>
          </a:blip>
          <a:stretch>
            <a:fillRect/>
          </a:stretch>
        </p:blipFill>
        <p:spPr>
          <a:xfrm>
            <a:off x="7342825" y="4616287"/>
            <a:ext cx="1325301" cy="125763"/>
          </a:xfrm>
          <a:prstGeom prst="rect">
            <a:avLst/>
          </a:prstGeom>
          <a:noFill/>
          <a:ln>
            <a:noFill/>
          </a:ln>
        </p:spPr>
      </p:pic>
      <p:sp>
        <p:nvSpPr>
          <p:cNvPr id="722" name="Google Shape;722;p81"/>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solidFill>
                  <a:srgbClr val="0A0B0F"/>
                </a:solidFill>
              </a:rPr>
              <a:t>How to contribute?</a:t>
            </a:r>
            <a:endParaRPr>
              <a:solidFill>
                <a:srgbClr val="0A0B0F"/>
              </a:solidFill>
            </a:endParaRPr>
          </a:p>
        </p:txBody>
      </p:sp>
      <p:sp>
        <p:nvSpPr>
          <p:cNvPr id="723" name="Google Shape;723;p81"/>
          <p:cNvSpPr txBox="1"/>
          <p:nvPr>
            <p:ph idx="1" type="body"/>
          </p:nvPr>
        </p:nvSpPr>
        <p:spPr>
          <a:xfrm>
            <a:off x="475488" y="1372225"/>
            <a:ext cx="7490400" cy="3166500"/>
          </a:xfrm>
          <a:prstGeom prst="rect">
            <a:avLst/>
          </a:prstGeom>
        </p:spPr>
        <p:txBody>
          <a:bodyPr anchorCtr="0" anchor="t" bIns="45725" lIns="45725" spcFirstLastPara="1" rIns="45725" wrap="square" tIns="45725">
            <a:noAutofit/>
          </a:bodyPr>
          <a:lstStyle/>
          <a:p>
            <a:pPr indent="-311150" lvl="0" marL="457200" rtl="0" algn="l">
              <a:spcBef>
                <a:spcPts val="0"/>
              </a:spcBef>
              <a:spcAft>
                <a:spcPts val="0"/>
              </a:spcAft>
              <a:buClr>
                <a:srgbClr val="0A0B0F"/>
              </a:buClr>
              <a:buSzPts val="1300"/>
              <a:buFont typeface="Inter"/>
              <a:buChar char="●"/>
            </a:pPr>
            <a:r>
              <a:rPr b="1" lang="en" sz="1300">
                <a:solidFill>
                  <a:srgbClr val="0A0B0F"/>
                </a:solidFill>
                <a:latin typeface="Inter"/>
                <a:ea typeface="Inter"/>
                <a:cs typeface="Inter"/>
                <a:sym typeface="Inter"/>
              </a:rPr>
              <a:t>github.com/cilium/tetragon</a:t>
            </a:r>
            <a:endParaRPr b="1" sz="1300">
              <a:solidFill>
                <a:srgbClr val="0A0B0F"/>
              </a:solidFill>
              <a:latin typeface="Inter"/>
              <a:ea typeface="Inter"/>
              <a:cs typeface="Inter"/>
              <a:sym typeface="Inter"/>
            </a:endParaRPr>
          </a:p>
          <a:p>
            <a:pPr indent="-311150" lvl="1" marL="914400" rtl="0" algn="l">
              <a:spcBef>
                <a:spcPts val="0"/>
              </a:spcBef>
              <a:spcAft>
                <a:spcPts val="0"/>
              </a:spcAft>
              <a:buClr>
                <a:srgbClr val="0A0B0F"/>
              </a:buClr>
              <a:buSzPts val="1300"/>
              <a:buChar char="○"/>
            </a:pPr>
            <a:r>
              <a:rPr lang="en" sz="1300">
                <a:solidFill>
                  <a:srgbClr val="0A0B0F"/>
                </a:solidFill>
              </a:rPr>
              <a:t>Use the tool:  report bugs, create feature request, tell your user experience</a:t>
            </a:r>
            <a:endParaRPr sz="1300">
              <a:solidFill>
                <a:srgbClr val="0A0B0F"/>
              </a:solidFill>
            </a:endParaRPr>
          </a:p>
          <a:p>
            <a:pPr indent="-311150" lvl="1" marL="914400" rtl="0" algn="l">
              <a:spcBef>
                <a:spcPts val="0"/>
              </a:spcBef>
              <a:spcAft>
                <a:spcPts val="0"/>
              </a:spcAft>
              <a:buClr>
                <a:srgbClr val="0A0B0F"/>
              </a:buClr>
              <a:buSzPts val="1300"/>
              <a:buChar char="○"/>
            </a:pPr>
            <a:r>
              <a:rPr lang="en" sz="1300">
                <a:solidFill>
                  <a:srgbClr val="0A0B0F"/>
                </a:solidFill>
              </a:rPr>
              <a:t>Improve the documentation (open issues)</a:t>
            </a:r>
            <a:endParaRPr sz="1300">
              <a:solidFill>
                <a:srgbClr val="0A0B0F"/>
              </a:solidFill>
            </a:endParaRPr>
          </a:p>
          <a:p>
            <a:pPr indent="-311150" lvl="1" marL="914400" rtl="0" algn="l">
              <a:spcBef>
                <a:spcPts val="0"/>
              </a:spcBef>
              <a:spcAft>
                <a:spcPts val="0"/>
              </a:spcAft>
              <a:buClr>
                <a:srgbClr val="0A0B0F"/>
              </a:buClr>
              <a:buSzPts val="1300"/>
              <a:buChar char="○"/>
            </a:pPr>
            <a:r>
              <a:rPr lang="en" sz="1300">
                <a:solidFill>
                  <a:srgbClr val="0A0B0F"/>
                </a:solidFill>
              </a:rPr>
              <a:t>Add your use cases “./crds/examples”,  “./contrib”</a:t>
            </a:r>
            <a:endParaRPr sz="1300">
              <a:solidFill>
                <a:srgbClr val="0A0B0F"/>
              </a:solidFill>
            </a:endParaRPr>
          </a:p>
          <a:p>
            <a:pPr indent="-311150" lvl="1" marL="914400" rtl="0" algn="l">
              <a:spcBef>
                <a:spcPts val="0"/>
              </a:spcBef>
              <a:spcAft>
                <a:spcPts val="0"/>
              </a:spcAft>
              <a:buClr>
                <a:srgbClr val="0A0B0F"/>
              </a:buClr>
              <a:buSzPts val="1300"/>
              <a:buChar char="○"/>
            </a:pPr>
            <a:r>
              <a:rPr lang="en" sz="1300">
                <a:solidFill>
                  <a:srgbClr val="0A0B0F"/>
                </a:solidFill>
              </a:rPr>
              <a:t>Tell us about how it doesn’t work for some use cases</a:t>
            </a:r>
            <a:endParaRPr sz="1300">
              <a:solidFill>
                <a:srgbClr val="0A0B0F"/>
              </a:solidFill>
            </a:endParaRPr>
          </a:p>
          <a:p>
            <a:pPr indent="-311150" lvl="1" marL="914400" rtl="0" algn="l">
              <a:spcBef>
                <a:spcPts val="0"/>
              </a:spcBef>
              <a:spcAft>
                <a:spcPts val="0"/>
              </a:spcAft>
              <a:buClr>
                <a:srgbClr val="0A0B0F"/>
              </a:buClr>
              <a:buSzPts val="1300"/>
              <a:buChar char="○"/>
            </a:pPr>
            <a:r>
              <a:rPr lang="en" sz="1300">
                <a:solidFill>
                  <a:srgbClr val="0A0B0F"/>
                </a:solidFill>
              </a:rPr>
              <a:t>Feedback on UI, CRDs, etc</a:t>
            </a:r>
            <a:endParaRPr sz="1300">
              <a:solidFill>
                <a:srgbClr val="0A0B0F"/>
              </a:solidFill>
            </a:endParaRPr>
          </a:p>
          <a:p>
            <a:pPr indent="-311150" lvl="1" marL="914400" rtl="0" algn="l">
              <a:spcBef>
                <a:spcPts val="0"/>
              </a:spcBef>
              <a:spcAft>
                <a:spcPts val="0"/>
              </a:spcAft>
              <a:buClr>
                <a:srgbClr val="0A0B0F"/>
              </a:buClr>
              <a:buSzPts val="1300"/>
              <a:buChar char="○"/>
            </a:pPr>
            <a:r>
              <a:rPr lang="en" sz="1300">
                <a:solidFill>
                  <a:srgbClr val="0A0B0F"/>
                </a:solidFill>
              </a:rPr>
              <a:t>Fix a bug, Implement a feature</a:t>
            </a:r>
            <a:endParaRPr sz="1300">
              <a:solidFill>
                <a:srgbClr val="0A0B0F"/>
              </a:solidFill>
            </a:endParaRPr>
          </a:p>
          <a:p>
            <a:pPr indent="0" lvl="0" marL="0" rtl="0" algn="l">
              <a:spcBef>
                <a:spcPts val="600"/>
              </a:spcBef>
              <a:spcAft>
                <a:spcPts val="0"/>
              </a:spcAft>
              <a:buNone/>
            </a:pPr>
            <a:r>
              <a:t/>
            </a:r>
            <a:endParaRPr>
              <a:solidFill>
                <a:srgbClr val="0A0B0F"/>
              </a:solidFill>
            </a:endParaRPr>
          </a:p>
          <a:p>
            <a:pPr indent="-311150" lvl="0" marL="457200" rtl="0" algn="l">
              <a:spcBef>
                <a:spcPts val="600"/>
              </a:spcBef>
              <a:spcAft>
                <a:spcPts val="0"/>
              </a:spcAft>
              <a:buClr>
                <a:srgbClr val="0A0B0F"/>
              </a:buClr>
              <a:buSzPts val="1300"/>
              <a:buFont typeface="Inter"/>
              <a:buChar char="●"/>
            </a:pPr>
            <a:r>
              <a:rPr b="1" lang="en" sz="1300">
                <a:solidFill>
                  <a:srgbClr val="0A0B0F"/>
                </a:solidFill>
                <a:latin typeface="Inter"/>
                <a:ea typeface="Inter"/>
                <a:cs typeface="Inter"/>
                <a:sym typeface="Inter"/>
              </a:rPr>
              <a:t>Lots of work across all layers of the stack</a:t>
            </a:r>
            <a:endParaRPr b="1" sz="1300">
              <a:solidFill>
                <a:srgbClr val="0A0B0F"/>
              </a:solidFill>
              <a:latin typeface="Inter"/>
              <a:ea typeface="Inter"/>
              <a:cs typeface="Inter"/>
              <a:sym typeface="Inter"/>
            </a:endParaRPr>
          </a:p>
          <a:p>
            <a:pPr indent="-298450" lvl="1" marL="914400" rtl="0" algn="l">
              <a:spcBef>
                <a:spcPts val="0"/>
              </a:spcBef>
              <a:spcAft>
                <a:spcPts val="0"/>
              </a:spcAft>
              <a:buClr>
                <a:srgbClr val="0A0B0F"/>
              </a:buClr>
              <a:buSzPts val="1100"/>
              <a:buFont typeface="Inter"/>
              <a:buChar char="○"/>
            </a:pPr>
            <a:r>
              <a:rPr lang="en" sz="1300">
                <a:solidFill>
                  <a:srgbClr val="0A0B0F"/>
                </a:solidFill>
              </a:rPr>
              <a:t>Documentation, K8s, Golang, Systems Programming, BPF, Linux Kernel, Packaging</a:t>
            </a:r>
            <a:endParaRPr sz="1300">
              <a:solidFill>
                <a:srgbClr val="0A0B0F"/>
              </a:solidFill>
            </a:endParaRPr>
          </a:p>
          <a:p>
            <a:pPr indent="0" lvl="0" marL="0" rtl="0" algn="l">
              <a:spcBef>
                <a:spcPts val="600"/>
              </a:spcBef>
              <a:spcAft>
                <a:spcPts val="600"/>
              </a:spcAft>
              <a:buNone/>
            </a:pPr>
            <a:r>
              <a:t/>
            </a:r>
            <a:endParaRPr>
              <a:solidFill>
                <a:srgbClr val="0A0B0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28" name="Shape 728"/>
        <p:cNvGrpSpPr/>
        <p:nvPr/>
      </p:nvGrpSpPr>
      <p:grpSpPr>
        <a:xfrm>
          <a:off x="0" y="0"/>
          <a:ext cx="0" cy="0"/>
          <a:chOff x="0" y="0"/>
          <a:chExt cx="0" cy="0"/>
        </a:xfrm>
      </p:grpSpPr>
      <p:sp>
        <p:nvSpPr>
          <p:cNvPr id="729" name="Google Shape;729;p82"/>
          <p:cNvSpPr/>
          <p:nvPr/>
        </p:nvSpPr>
        <p:spPr>
          <a:xfrm>
            <a:off x="408617" y="712225"/>
            <a:ext cx="5537400" cy="619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lang="en" sz="3900">
                <a:solidFill>
                  <a:srgbClr val="FFFFFF"/>
                </a:solidFill>
                <a:latin typeface="Inter SemiBold"/>
                <a:ea typeface="Inter SemiBold"/>
                <a:cs typeface="Inter SemiBold"/>
                <a:sym typeface="Inter SemiBold"/>
              </a:rPr>
              <a:t>Thank you! Q&amp;A</a:t>
            </a:r>
            <a:endParaRPr i="0" sz="3900" u="none" cap="none" strike="noStrike">
              <a:solidFill>
                <a:schemeClr val="dk1"/>
              </a:solidFill>
              <a:latin typeface="Inter SemiBold"/>
              <a:ea typeface="Inter SemiBold"/>
              <a:cs typeface="Inter SemiBold"/>
              <a:sym typeface="Inter SemiBold"/>
            </a:endParaRPr>
          </a:p>
        </p:txBody>
      </p:sp>
      <p:pic>
        <p:nvPicPr>
          <p:cNvPr id="730" name="Google Shape;730;p82">
            <a:hlinkClick r:id="rId3"/>
          </p:cNvPr>
          <p:cNvPicPr preferRelativeResize="0"/>
          <p:nvPr/>
        </p:nvPicPr>
        <p:blipFill>
          <a:blip r:embed="rId4">
            <a:alphaModFix/>
          </a:blip>
          <a:stretch>
            <a:fillRect/>
          </a:stretch>
        </p:blipFill>
        <p:spPr>
          <a:xfrm>
            <a:off x="433268" y="2895994"/>
            <a:ext cx="283464" cy="231496"/>
          </a:xfrm>
          <a:prstGeom prst="rect">
            <a:avLst/>
          </a:prstGeom>
          <a:noFill/>
          <a:ln>
            <a:noFill/>
          </a:ln>
        </p:spPr>
      </p:pic>
      <p:pic>
        <p:nvPicPr>
          <p:cNvPr id="731" name="Google Shape;731;p82">
            <a:hlinkClick r:id="rId5"/>
          </p:cNvPr>
          <p:cNvPicPr preferRelativeResize="0"/>
          <p:nvPr/>
        </p:nvPicPr>
        <p:blipFill>
          <a:blip r:embed="rId6">
            <a:alphaModFix/>
          </a:blip>
          <a:stretch>
            <a:fillRect/>
          </a:stretch>
        </p:blipFill>
        <p:spPr>
          <a:xfrm>
            <a:off x="433271" y="2416722"/>
            <a:ext cx="283464" cy="283464"/>
          </a:xfrm>
          <a:prstGeom prst="rect">
            <a:avLst/>
          </a:prstGeom>
          <a:noFill/>
          <a:ln>
            <a:noFill/>
          </a:ln>
        </p:spPr>
      </p:pic>
      <p:pic>
        <p:nvPicPr>
          <p:cNvPr id="732" name="Google Shape;732;p82">
            <a:hlinkClick r:id="rId7"/>
          </p:cNvPr>
          <p:cNvPicPr preferRelativeResize="0"/>
          <p:nvPr/>
        </p:nvPicPr>
        <p:blipFill>
          <a:blip r:embed="rId8">
            <a:alphaModFix/>
          </a:blip>
          <a:stretch>
            <a:fillRect/>
          </a:stretch>
        </p:blipFill>
        <p:spPr>
          <a:xfrm>
            <a:off x="433268" y="3323284"/>
            <a:ext cx="283464" cy="274015"/>
          </a:xfrm>
          <a:prstGeom prst="rect">
            <a:avLst/>
          </a:prstGeom>
          <a:noFill/>
          <a:ln>
            <a:noFill/>
          </a:ln>
        </p:spPr>
      </p:pic>
      <p:sp>
        <p:nvSpPr>
          <p:cNvPr id="733" name="Google Shape;733;p82"/>
          <p:cNvSpPr/>
          <p:nvPr/>
        </p:nvSpPr>
        <p:spPr>
          <a:xfrm>
            <a:off x="940601" y="2211859"/>
            <a:ext cx="5133000" cy="619200"/>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None/>
            </a:pPr>
            <a:r>
              <a:rPr lang="en" sz="2400">
                <a:solidFill>
                  <a:srgbClr val="FFFFFF"/>
                </a:solidFill>
                <a:latin typeface="Inter SemiBold"/>
                <a:ea typeface="Inter SemiBold"/>
                <a:cs typeface="Inter SemiBold"/>
                <a:sym typeface="Inter SemiBold"/>
              </a:rPr>
              <a:t>cilium/tetragon</a:t>
            </a:r>
            <a:endParaRPr i="0" sz="2400" u="none" cap="none" strike="noStrike">
              <a:solidFill>
                <a:schemeClr val="dk1"/>
              </a:solidFill>
              <a:latin typeface="Inter SemiBold"/>
              <a:ea typeface="Inter SemiBold"/>
              <a:cs typeface="Inter SemiBold"/>
              <a:sym typeface="Inter SemiBold"/>
            </a:endParaRPr>
          </a:p>
        </p:txBody>
      </p:sp>
      <p:sp>
        <p:nvSpPr>
          <p:cNvPr id="734" name="Google Shape;734;p82"/>
          <p:cNvSpPr/>
          <p:nvPr/>
        </p:nvSpPr>
        <p:spPr>
          <a:xfrm>
            <a:off x="940601" y="2677696"/>
            <a:ext cx="5133000" cy="619200"/>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None/>
            </a:pPr>
            <a:r>
              <a:rPr lang="en" sz="2400">
                <a:solidFill>
                  <a:srgbClr val="FFFFFF"/>
                </a:solidFill>
                <a:latin typeface="Inter SemiBold"/>
                <a:ea typeface="Inter SemiBold"/>
                <a:cs typeface="Inter SemiBold"/>
                <a:sym typeface="Inter SemiBold"/>
              </a:rPr>
              <a:t>@ciliumproject</a:t>
            </a:r>
            <a:endParaRPr i="0" sz="2400" u="none" cap="none" strike="noStrike">
              <a:solidFill>
                <a:schemeClr val="dk1"/>
              </a:solidFill>
              <a:latin typeface="Inter SemiBold"/>
              <a:ea typeface="Inter SemiBold"/>
              <a:cs typeface="Inter SemiBold"/>
              <a:sym typeface="Inter SemiBold"/>
            </a:endParaRPr>
          </a:p>
        </p:txBody>
      </p:sp>
      <p:sp>
        <p:nvSpPr>
          <p:cNvPr id="735" name="Google Shape;735;p82"/>
          <p:cNvSpPr/>
          <p:nvPr/>
        </p:nvSpPr>
        <p:spPr>
          <a:xfrm>
            <a:off x="940601" y="3127484"/>
            <a:ext cx="5133000" cy="619200"/>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None/>
            </a:pPr>
            <a:r>
              <a:rPr lang="en" sz="2400">
                <a:solidFill>
                  <a:srgbClr val="FFFFFF"/>
                </a:solidFill>
                <a:latin typeface="Inter SemiBold"/>
                <a:ea typeface="Inter SemiBold"/>
                <a:cs typeface="Inter SemiBold"/>
                <a:sym typeface="Inter SemiBold"/>
              </a:rPr>
              <a:t>cilium.io</a:t>
            </a:r>
            <a:endParaRPr i="0" sz="2400" u="none" cap="none" strike="noStrike">
              <a:solidFill>
                <a:schemeClr val="dk1"/>
              </a:solidFill>
              <a:latin typeface="Inter SemiBold"/>
              <a:ea typeface="Inter SemiBold"/>
              <a:cs typeface="Inter SemiBold"/>
              <a:sym typeface="Inter SemiBold"/>
            </a:endParaRPr>
          </a:p>
        </p:txBody>
      </p:sp>
      <p:pic>
        <p:nvPicPr>
          <p:cNvPr id="736" name="Google Shape;736;p82"/>
          <p:cNvPicPr preferRelativeResize="0"/>
          <p:nvPr/>
        </p:nvPicPr>
        <p:blipFill>
          <a:blip r:embed="rId9">
            <a:alphaModFix/>
          </a:blip>
          <a:stretch>
            <a:fillRect/>
          </a:stretch>
        </p:blipFill>
        <p:spPr>
          <a:xfrm>
            <a:off x="4277975" y="1580431"/>
            <a:ext cx="2057400" cy="3086100"/>
          </a:xfrm>
          <a:prstGeom prst="rect">
            <a:avLst/>
          </a:prstGeom>
          <a:noFill/>
          <a:ln>
            <a:noFill/>
          </a:ln>
        </p:spPr>
      </p:pic>
      <p:pic>
        <p:nvPicPr>
          <p:cNvPr id="737" name="Google Shape;737;p82"/>
          <p:cNvPicPr preferRelativeResize="0"/>
          <p:nvPr/>
        </p:nvPicPr>
        <p:blipFill>
          <a:blip r:embed="rId10">
            <a:alphaModFix/>
          </a:blip>
          <a:stretch>
            <a:fillRect/>
          </a:stretch>
        </p:blipFill>
        <p:spPr>
          <a:xfrm>
            <a:off x="6556238" y="1580431"/>
            <a:ext cx="2077479" cy="3086101"/>
          </a:xfrm>
          <a:prstGeom prst="rect">
            <a:avLst/>
          </a:prstGeom>
          <a:noFill/>
          <a:ln>
            <a:noFill/>
          </a:ln>
        </p:spPr>
      </p:pic>
      <p:sp>
        <p:nvSpPr>
          <p:cNvPr id="738" name="Google Shape;738;p82"/>
          <p:cNvSpPr/>
          <p:nvPr/>
        </p:nvSpPr>
        <p:spPr>
          <a:xfrm>
            <a:off x="357062" y="4148625"/>
            <a:ext cx="1117800" cy="307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 sz="1400">
                <a:solidFill>
                  <a:schemeClr val="accent4"/>
                </a:solidFill>
                <a:latin typeface="Inter"/>
                <a:ea typeface="Inter"/>
                <a:cs typeface="Inter"/>
                <a:sym typeface="Inter"/>
              </a:rPr>
              <a:t>@</a:t>
            </a:r>
            <a:r>
              <a:rPr b="1" lang="en" sz="1400">
                <a:solidFill>
                  <a:schemeClr val="lt1"/>
                </a:solidFill>
                <a:latin typeface="Inter"/>
                <a:ea typeface="Inter"/>
                <a:cs typeface="Inter"/>
                <a:sym typeface="Inter"/>
              </a:rPr>
              <a:t>jrfastab</a:t>
            </a:r>
            <a:endParaRPr b="1" sz="1400">
              <a:solidFill>
                <a:schemeClr val="lt1"/>
              </a:solidFill>
              <a:latin typeface="Inter"/>
              <a:ea typeface="Inter"/>
              <a:cs typeface="Inter"/>
              <a:sym typeface="Inter"/>
            </a:endParaRPr>
          </a:p>
        </p:txBody>
      </p:sp>
      <p:sp>
        <p:nvSpPr>
          <p:cNvPr id="739" name="Google Shape;739;p82"/>
          <p:cNvSpPr/>
          <p:nvPr/>
        </p:nvSpPr>
        <p:spPr>
          <a:xfrm>
            <a:off x="332412" y="4426813"/>
            <a:ext cx="1117800" cy="307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 sz="1400">
                <a:solidFill>
                  <a:schemeClr val="accent4"/>
                </a:solidFill>
                <a:latin typeface="Inter"/>
                <a:ea typeface="Inter"/>
                <a:cs typeface="Inter"/>
                <a:sym typeface="Inter"/>
              </a:rPr>
              <a:t>@</a:t>
            </a:r>
            <a:r>
              <a:rPr b="1" lang="en" sz="1400">
                <a:solidFill>
                  <a:schemeClr val="lt1"/>
                </a:solidFill>
                <a:latin typeface="Inter"/>
                <a:ea typeface="Inter"/>
                <a:cs typeface="Inter"/>
                <a:sym typeface="Inter"/>
              </a:rPr>
              <a:t>sharlns</a:t>
            </a:r>
            <a:endParaRPr b="1" sz="1400">
              <a:solidFill>
                <a:schemeClr val="lt1"/>
              </a:solidFill>
              <a:latin typeface="Inter"/>
              <a:ea typeface="Inter"/>
              <a:cs typeface="Inter"/>
              <a:sym typeface="Inter"/>
            </a:endParaRPr>
          </a:p>
        </p:txBody>
      </p:sp>
      <p:pic>
        <p:nvPicPr>
          <p:cNvPr id="740" name="Google Shape;740;p82"/>
          <p:cNvPicPr preferRelativeResize="0"/>
          <p:nvPr/>
        </p:nvPicPr>
        <p:blipFill rotWithShape="1">
          <a:blip r:embed="rId11">
            <a:alphaModFix/>
          </a:blip>
          <a:srcRect b="0" l="11070" r="-11070" t="0"/>
          <a:stretch/>
        </p:blipFill>
        <p:spPr>
          <a:xfrm>
            <a:off x="1016800" y="3427463"/>
            <a:ext cx="2458149" cy="18294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id="746" name="Google Shape;746;p83"/>
          <p:cNvPicPr preferRelativeResize="0"/>
          <p:nvPr/>
        </p:nvPicPr>
        <p:blipFill>
          <a:blip r:embed="rId3">
            <a:alphaModFix/>
          </a:blip>
          <a:stretch>
            <a:fillRect/>
          </a:stretch>
        </p:blipFill>
        <p:spPr>
          <a:xfrm>
            <a:off x="7342825" y="4616287"/>
            <a:ext cx="1325301" cy="125763"/>
          </a:xfrm>
          <a:prstGeom prst="rect">
            <a:avLst/>
          </a:prstGeom>
          <a:noFill/>
          <a:ln>
            <a:noFill/>
          </a:ln>
        </p:spPr>
      </p:pic>
      <p:sp>
        <p:nvSpPr>
          <p:cNvPr id="747" name="Google Shape;747;p83"/>
          <p:cNvSpPr txBox="1"/>
          <p:nvPr>
            <p:ph type="title"/>
          </p:nvPr>
        </p:nvSpPr>
        <p:spPr>
          <a:xfrm>
            <a:off x="2081546" y="4143725"/>
            <a:ext cx="4980900" cy="951600"/>
          </a:xfrm>
          <a:prstGeom prst="rect">
            <a:avLst/>
          </a:prstGeom>
        </p:spPr>
        <p:txBody>
          <a:bodyPr anchorCtr="0" anchor="t" bIns="45725" lIns="45725" spcFirstLastPara="1" rIns="45725" wrap="square" tIns="45725">
            <a:noAutofit/>
          </a:bodyPr>
          <a:lstStyle/>
          <a:p>
            <a:pPr indent="0" lvl="0" marL="0" rtl="0" algn="ctr">
              <a:spcBef>
                <a:spcPts val="0"/>
              </a:spcBef>
              <a:spcAft>
                <a:spcPts val="0"/>
              </a:spcAft>
              <a:buNone/>
            </a:pPr>
            <a:r>
              <a:rPr b="1" lang="en" sz="1600">
                <a:solidFill>
                  <a:srgbClr val="0A0B0F"/>
                </a:solidFill>
                <a:latin typeface="Inter"/>
                <a:ea typeface="Inter"/>
                <a:cs typeface="Inter"/>
                <a:sym typeface="Inter"/>
              </a:rPr>
              <a:t>Please scan the QR code to leave feedback on this session</a:t>
            </a:r>
            <a:endParaRPr b="1" sz="1600">
              <a:solidFill>
                <a:srgbClr val="0A0B0F"/>
              </a:solidFill>
              <a:latin typeface="Inter"/>
              <a:ea typeface="Inter"/>
              <a:cs typeface="Inter"/>
              <a:sym typeface="Inter"/>
            </a:endParaRPr>
          </a:p>
        </p:txBody>
      </p:sp>
      <p:pic>
        <p:nvPicPr>
          <p:cNvPr id="748" name="Google Shape;748;p83"/>
          <p:cNvPicPr preferRelativeResize="0"/>
          <p:nvPr/>
        </p:nvPicPr>
        <p:blipFill>
          <a:blip r:embed="rId4">
            <a:alphaModFix/>
          </a:blip>
          <a:stretch>
            <a:fillRect/>
          </a:stretch>
        </p:blipFill>
        <p:spPr>
          <a:xfrm>
            <a:off x="3015688" y="822375"/>
            <a:ext cx="3112625" cy="3064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49"/>
          <p:cNvPicPr preferRelativeResize="0"/>
          <p:nvPr/>
        </p:nvPicPr>
        <p:blipFill>
          <a:blip r:embed="rId3">
            <a:alphaModFix/>
          </a:blip>
          <a:stretch>
            <a:fillRect/>
          </a:stretch>
        </p:blipFill>
        <p:spPr>
          <a:xfrm>
            <a:off x="476250" y="433985"/>
            <a:ext cx="1360125" cy="129062"/>
          </a:xfrm>
          <a:prstGeom prst="rect">
            <a:avLst/>
          </a:prstGeom>
          <a:noFill/>
          <a:ln>
            <a:noFill/>
          </a:ln>
        </p:spPr>
      </p:pic>
      <p:sp>
        <p:nvSpPr>
          <p:cNvPr id="200" name="Google Shape;200;p49"/>
          <p:cNvSpPr txBox="1"/>
          <p:nvPr>
            <p:ph type="title"/>
          </p:nvPr>
        </p:nvSpPr>
        <p:spPr>
          <a:xfrm>
            <a:off x="475488" y="1856238"/>
            <a:ext cx="5599800" cy="1125300"/>
          </a:xfrm>
          <a:prstGeom prst="rect">
            <a:avLst/>
          </a:prstGeom>
        </p:spPr>
        <p:txBody>
          <a:bodyPr anchorCtr="0" anchor="t" bIns="45725" lIns="45725" spcFirstLastPara="1" rIns="45725" wrap="square" tIns="45725">
            <a:normAutofit/>
          </a:bodyPr>
          <a:lstStyle/>
          <a:p>
            <a:pPr indent="0" lvl="0" marL="0" rtl="0" algn="l">
              <a:spcBef>
                <a:spcPts val="0"/>
              </a:spcBef>
              <a:spcAft>
                <a:spcPts val="0"/>
              </a:spcAft>
              <a:buClr>
                <a:schemeClr val="dk1"/>
              </a:buClr>
              <a:buSzPts val="600"/>
              <a:buFont typeface="Arial"/>
              <a:buNone/>
            </a:pPr>
            <a:r>
              <a:rPr lang="en" sz="2600"/>
              <a:t>eBPF is on the rise</a:t>
            </a:r>
            <a:endParaRPr sz="2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50"/>
          <p:cNvSpPr/>
          <p:nvPr/>
        </p:nvSpPr>
        <p:spPr>
          <a:xfrm>
            <a:off x="3294338" y="1442488"/>
            <a:ext cx="2555700" cy="2827350"/>
          </a:xfrm>
          <a:prstGeom prst="roundRect">
            <a:avLst>
              <a:gd fmla="val 1590" name="adj"/>
            </a:avLst>
          </a:prstGeom>
          <a:solidFill>
            <a:srgbClr val="FFFFFF"/>
          </a:solidFill>
          <a:ln cap="flat" cmpd="sng" w="9525">
            <a:solidFill>
              <a:srgbClr val="E0E2E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07" name="Google Shape;207;p50"/>
          <p:cNvSpPr/>
          <p:nvPr/>
        </p:nvSpPr>
        <p:spPr>
          <a:xfrm>
            <a:off x="6112425" y="1442488"/>
            <a:ext cx="2555700" cy="2827350"/>
          </a:xfrm>
          <a:prstGeom prst="roundRect">
            <a:avLst>
              <a:gd fmla="val 1590" name="adj"/>
            </a:avLst>
          </a:prstGeom>
          <a:solidFill>
            <a:srgbClr val="FFFFFF"/>
          </a:solidFill>
          <a:ln cap="flat" cmpd="sng" w="9525">
            <a:solidFill>
              <a:srgbClr val="E0E2E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208" name="Google Shape;208;p50"/>
          <p:cNvPicPr preferRelativeResize="0"/>
          <p:nvPr/>
        </p:nvPicPr>
        <p:blipFill>
          <a:blip r:embed="rId3">
            <a:alphaModFix/>
          </a:blip>
          <a:stretch>
            <a:fillRect/>
          </a:stretch>
        </p:blipFill>
        <p:spPr>
          <a:xfrm>
            <a:off x="7342825" y="4616287"/>
            <a:ext cx="1325301" cy="125763"/>
          </a:xfrm>
          <a:prstGeom prst="rect">
            <a:avLst/>
          </a:prstGeom>
          <a:noFill/>
          <a:ln>
            <a:noFill/>
          </a:ln>
        </p:spPr>
      </p:pic>
      <p:sp>
        <p:nvSpPr>
          <p:cNvPr id="209" name="Google Shape;209;p50"/>
          <p:cNvSpPr txBox="1"/>
          <p:nvPr>
            <p:ph type="title"/>
          </p:nvPr>
        </p:nvSpPr>
        <p:spPr>
          <a:xfrm>
            <a:off x="475488" y="420625"/>
            <a:ext cx="7017300" cy="7758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Clr>
                <a:schemeClr val="dk1"/>
              </a:buClr>
              <a:buSzPts val="600"/>
              <a:buFont typeface="Arial"/>
              <a:buNone/>
            </a:pPr>
            <a:r>
              <a:rPr lang="en">
                <a:solidFill>
                  <a:srgbClr val="0A0B0F"/>
                </a:solidFill>
              </a:rPr>
              <a:t>Motivation</a:t>
            </a:r>
            <a:endParaRPr>
              <a:solidFill>
                <a:srgbClr val="0A0B0F"/>
              </a:solidFill>
            </a:endParaRPr>
          </a:p>
        </p:txBody>
      </p:sp>
      <p:grpSp>
        <p:nvGrpSpPr>
          <p:cNvPr id="210" name="Google Shape;210;p50"/>
          <p:cNvGrpSpPr/>
          <p:nvPr/>
        </p:nvGrpSpPr>
        <p:grpSpPr>
          <a:xfrm>
            <a:off x="476250" y="1442488"/>
            <a:ext cx="2555700" cy="2827350"/>
            <a:chOff x="952500" y="3646975"/>
            <a:chExt cx="5111400" cy="5654700"/>
          </a:xfrm>
        </p:grpSpPr>
        <p:sp>
          <p:nvSpPr>
            <p:cNvPr id="211" name="Google Shape;211;p50"/>
            <p:cNvSpPr/>
            <p:nvPr/>
          </p:nvSpPr>
          <p:spPr>
            <a:xfrm>
              <a:off x="952500" y="3646975"/>
              <a:ext cx="5111400" cy="5654700"/>
            </a:xfrm>
            <a:prstGeom prst="roundRect">
              <a:avLst>
                <a:gd fmla="val 1590" name="adj"/>
              </a:avLst>
            </a:prstGeom>
            <a:solidFill>
              <a:srgbClr val="FFFFFF"/>
            </a:solidFill>
            <a:ln cap="flat" cmpd="sng" w="9525">
              <a:solidFill>
                <a:srgbClr val="E0E2E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12" name="Google Shape;212;p50"/>
            <p:cNvSpPr txBox="1"/>
            <p:nvPr/>
          </p:nvSpPr>
          <p:spPr>
            <a:xfrm>
              <a:off x="1421400" y="6899896"/>
              <a:ext cx="4173600" cy="1245600"/>
            </a:xfrm>
            <a:prstGeom prst="rect">
              <a:avLst/>
            </a:prstGeom>
            <a:noFill/>
            <a:ln>
              <a:noFill/>
            </a:ln>
          </p:spPr>
          <p:txBody>
            <a:bodyPr anchorCtr="0" anchor="t" bIns="45725" lIns="45725" spcFirstLastPara="1" rIns="45725" wrap="square" tIns="45725">
              <a:noAutofit/>
            </a:bodyPr>
            <a:lstStyle/>
            <a:p>
              <a:pPr indent="-304800" lvl="0" marL="457200" rtl="0" algn="l">
                <a:lnSpc>
                  <a:spcPct val="125000"/>
                </a:lnSpc>
                <a:spcBef>
                  <a:spcPts val="0"/>
                </a:spcBef>
                <a:spcAft>
                  <a:spcPts val="0"/>
                </a:spcAft>
                <a:buSzPts val="1200"/>
                <a:buFont typeface="Inter Light"/>
                <a:buChar char="-"/>
              </a:pPr>
              <a:r>
                <a:rPr lang="en" sz="1200">
                  <a:latin typeface="Inter Light"/>
                  <a:ea typeface="Inter Light"/>
                  <a:cs typeface="Inter Light"/>
                  <a:sym typeface="Inter Light"/>
                </a:rPr>
                <a:t>High Performance</a:t>
              </a:r>
              <a:endParaRPr sz="1200">
                <a:latin typeface="Inter Light"/>
                <a:ea typeface="Inter Light"/>
                <a:cs typeface="Inter Light"/>
                <a:sym typeface="Inter Light"/>
              </a:endParaRPr>
            </a:p>
            <a:p>
              <a:pPr indent="-304800" lvl="0" marL="457200" rtl="0" algn="l">
                <a:lnSpc>
                  <a:spcPct val="125000"/>
                </a:lnSpc>
                <a:spcBef>
                  <a:spcPts val="0"/>
                </a:spcBef>
                <a:spcAft>
                  <a:spcPts val="0"/>
                </a:spcAft>
                <a:buSzPts val="1200"/>
                <a:buFont typeface="Inter Light"/>
                <a:buChar char="-"/>
              </a:pPr>
              <a:r>
                <a:rPr lang="en" sz="1200">
                  <a:latin typeface="Inter Light"/>
                  <a:ea typeface="Inter Light"/>
                  <a:cs typeface="Inter Light"/>
                  <a:sym typeface="Inter Light"/>
                </a:rPr>
                <a:t>Load Balancing</a:t>
              </a:r>
              <a:endParaRPr sz="1200">
                <a:latin typeface="Inter Light"/>
                <a:ea typeface="Inter Light"/>
                <a:cs typeface="Inter Light"/>
                <a:sym typeface="Inter Light"/>
              </a:endParaRPr>
            </a:p>
          </p:txBody>
        </p:sp>
        <p:sp>
          <p:nvSpPr>
            <p:cNvPr id="213" name="Google Shape;213;p50"/>
            <p:cNvSpPr txBox="1"/>
            <p:nvPr/>
          </p:nvSpPr>
          <p:spPr>
            <a:xfrm>
              <a:off x="1319400" y="6151088"/>
              <a:ext cx="4377600" cy="646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500">
                  <a:latin typeface="Inter SemiBold"/>
                  <a:ea typeface="Inter SemiBold"/>
                  <a:cs typeface="Inter SemiBold"/>
                  <a:sym typeface="Inter SemiBold"/>
                </a:rPr>
                <a:t>Networking</a:t>
              </a:r>
              <a:endParaRPr sz="1500">
                <a:latin typeface="Inter SemiBold"/>
                <a:ea typeface="Inter SemiBold"/>
                <a:cs typeface="Inter SemiBold"/>
                <a:sym typeface="Inter SemiBold"/>
              </a:endParaRPr>
            </a:p>
          </p:txBody>
        </p:sp>
      </p:grpSp>
      <p:pic>
        <p:nvPicPr>
          <p:cNvPr id="214" name="Google Shape;214;p50"/>
          <p:cNvPicPr preferRelativeResize="0"/>
          <p:nvPr/>
        </p:nvPicPr>
        <p:blipFill>
          <a:blip r:embed="rId4">
            <a:alphaModFix/>
          </a:blip>
          <a:stretch>
            <a:fillRect/>
          </a:stretch>
        </p:blipFill>
        <p:spPr>
          <a:xfrm>
            <a:off x="825638" y="1686150"/>
            <a:ext cx="1856925" cy="961800"/>
          </a:xfrm>
          <a:prstGeom prst="rect">
            <a:avLst/>
          </a:prstGeom>
          <a:noFill/>
          <a:ln>
            <a:noFill/>
          </a:ln>
        </p:spPr>
      </p:pic>
      <p:sp>
        <p:nvSpPr>
          <p:cNvPr id="215" name="Google Shape;215;p50"/>
          <p:cNvSpPr txBox="1"/>
          <p:nvPr/>
        </p:nvSpPr>
        <p:spPr>
          <a:xfrm>
            <a:off x="3477775" y="2694469"/>
            <a:ext cx="2188800" cy="3234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500">
                <a:latin typeface="Inter SemiBold"/>
                <a:ea typeface="Inter SemiBold"/>
                <a:cs typeface="Inter SemiBold"/>
                <a:sym typeface="Inter SemiBold"/>
              </a:rPr>
              <a:t>Observability</a:t>
            </a:r>
            <a:endParaRPr sz="1500">
              <a:latin typeface="Inter SemiBold"/>
              <a:ea typeface="Inter SemiBold"/>
              <a:cs typeface="Inter SemiBold"/>
              <a:sym typeface="Inter SemiBold"/>
            </a:endParaRPr>
          </a:p>
        </p:txBody>
      </p:sp>
      <p:sp>
        <p:nvSpPr>
          <p:cNvPr id="216" name="Google Shape;216;p50"/>
          <p:cNvSpPr txBox="1"/>
          <p:nvPr/>
        </p:nvSpPr>
        <p:spPr>
          <a:xfrm>
            <a:off x="3426775" y="3075550"/>
            <a:ext cx="2316300" cy="1077600"/>
          </a:xfrm>
          <a:prstGeom prst="rect">
            <a:avLst/>
          </a:prstGeom>
          <a:noFill/>
          <a:ln>
            <a:noFill/>
          </a:ln>
        </p:spPr>
        <p:txBody>
          <a:bodyPr anchorCtr="0" anchor="t" bIns="45725" lIns="45725" spcFirstLastPara="1" rIns="45725" wrap="square" tIns="45725">
            <a:noAutofit/>
          </a:bodyPr>
          <a:lstStyle/>
          <a:p>
            <a:pPr indent="-298450" lvl="0" marL="457200" rtl="0" algn="l">
              <a:lnSpc>
                <a:spcPct val="125000"/>
              </a:lnSpc>
              <a:spcBef>
                <a:spcPts val="0"/>
              </a:spcBef>
              <a:spcAft>
                <a:spcPts val="0"/>
              </a:spcAft>
              <a:buSzPts val="1100"/>
              <a:buFont typeface="Inter Light"/>
              <a:buChar char="-"/>
            </a:pPr>
            <a:r>
              <a:rPr lang="en" sz="1100">
                <a:latin typeface="Inter Light"/>
                <a:ea typeface="Inter Light"/>
                <a:cs typeface="Inter Light"/>
                <a:sym typeface="Inter Light"/>
              </a:rPr>
              <a:t>Application tracing</a:t>
            </a:r>
            <a:endParaRPr sz="1100">
              <a:latin typeface="Inter Light"/>
              <a:ea typeface="Inter Light"/>
              <a:cs typeface="Inter Light"/>
              <a:sym typeface="Inter Light"/>
            </a:endParaRPr>
          </a:p>
          <a:p>
            <a:pPr indent="-298450" lvl="0" marL="457200" rtl="0" algn="l">
              <a:lnSpc>
                <a:spcPct val="125000"/>
              </a:lnSpc>
              <a:spcBef>
                <a:spcPts val="0"/>
              </a:spcBef>
              <a:spcAft>
                <a:spcPts val="0"/>
              </a:spcAft>
              <a:buSzPts val="1100"/>
              <a:buFont typeface="Inter Light"/>
              <a:buChar char="-"/>
            </a:pPr>
            <a:r>
              <a:rPr lang="en" sz="1100">
                <a:latin typeface="Inter Light"/>
                <a:ea typeface="Inter Light"/>
                <a:cs typeface="Inter Light"/>
                <a:sym typeface="Inter Light"/>
              </a:rPr>
              <a:t>Performance troubleshooting</a:t>
            </a:r>
            <a:endParaRPr sz="1100">
              <a:latin typeface="Inter Light"/>
              <a:ea typeface="Inter Light"/>
              <a:cs typeface="Inter Light"/>
              <a:sym typeface="Inter Light"/>
            </a:endParaRPr>
          </a:p>
          <a:p>
            <a:pPr indent="-298450" lvl="0" marL="457200" rtl="0" algn="l">
              <a:lnSpc>
                <a:spcPct val="125000"/>
              </a:lnSpc>
              <a:spcBef>
                <a:spcPts val="0"/>
              </a:spcBef>
              <a:spcAft>
                <a:spcPts val="0"/>
              </a:spcAft>
              <a:buSzPts val="1100"/>
              <a:buFont typeface="Inter Light"/>
              <a:buChar char="-"/>
            </a:pPr>
            <a:r>
              <a:rPr lang="en" sz="1100">
                <a:latin typeface="Inter Light"/>
                <a:ea typeface="Inter Light"/>
                <a:cs typeface="Inter Light"/>
                <a:sym typeface="Inter Light"/>
              </a:rPr>
              <a:t>Performance monitoring</a:t>
            </a:r>
            <a:endParaRPr sz="1100">
              <a:latin typeface="Inter Light"/>
              <a:ea typeface="Inter Light"/>
              <a:cs typeface="Inter Light"/>
              <a:sym typeface="Inter Light"/>
            </a:endParaRPr>
          </a:p>
        </p:txBody>
      </p:sp>
      <p:pic>
        <p:nvPicPr>
          <p:cNvPr id="217" name="Google Shape;217;p50"/>
          <p:cNvPicPr preferRelativeResize="0"/>
          <p:nvPr/>
        </p:nvPicPr>
        <p:blipFill>
          <a:blip r:embed="rId5">
            <a:alphaModFix/>
          </a:blip>
          <a:stretch>
            <a:fillRect/>
          </a:stretch>
        </p:blipFill>
        <p:spPr>
          <a:xfrm>
            <a:off x="3380388" y="1732675"/>
            <a:ext cx="2383590" cy="961800"/>
          </a:xfrm>
          <a:prstGeom prst="rect">
            <a:avLst/>
          </a:prstGeom>
          <a:noFill/>
          <a:ln>
            <a:noFill/>
          </a:ln>
        </p:spPr>
      </p:pic>
      <p:sp>
        <p:nvSpPr>
          <p:cNvPr id="218" name="Google Shape;218;p50"/>
          <p:cNvSpPr txBox="1"/>
          <p:nvPr/>
        </p:nvSpPr>
        <p:spPr>
          <a:xfrm>
            <a:off x="6350950" y="2694469"/>
            <a:ext cx="2188800" cy="3234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500">
                <a:latin typeface="Inter SemiBold"/>
                <a:ea typeface="Inter SemiBold"/>
                <a:cs typeface="Inter SemiBold"/>
                <a:sym typeface="Inter SemiBold"/>
              </a:rPr>
              <a:t>Security</a:t>
            </a:r>
            <a:endParaRPr sz="1500">
              <a:latin typeface="Inter SemiBold"/>
              <a:ea typeface="Inter SemiBold"/>
              <a:cs typeface="Inter SemiBold"/>
              <a:sym typeface="Inter SemiBold"/>
            </a:endParaRPr>
          </a:p>
        </p:txBody>
      </p:sp>
      <p:pic>
        <p:nvPicPr>
          <p:cNvPr id="219" name="Google Shape;219;p50"/>
          <p:cNvPicPr preferRelativeResize="0"/>
          <p:nvPr/>
        </p:nvPicPr>
        <p:blipFill>
          <a:blip r:embed="rId6">
            <a:alphaModFix/>
          </a:blip>
          <a:stretch>
            <a:fillRect/>
          </a:stretch>
        </p:blipFill>
        <p:spPr>
          <a:xfrm>
            <a:off x="6342500" y="1729299"/>
            <a:ext cx="2188800" cy="875501"/>
          </a:xfrm>
          <a:prstGeom prst="rect">
            <a:avLst/>
          </a:prstGeom>
          <a:noFill/>
          <a:ln>
            <a:noFill/>
          </a:ln>
        </p:spPr>
      </p:pic>
      <p:sp>
        <p:nvSpPr>
          <p:cNvPr id="220" name="Google Shape;220;p50"/>
          <p:cNvSpPr txBox="1"/>
          <p:nvPr/>
        </p:nvSpPr>
        <p:spPr>
          <a:xfrm>
            <a:off x="6287200" y="3107550"/>
            <a:ext cx="2316300" cy="1077600"/>
          </a:xfrm>
          <a:prstGeom prst="rect">
            <a:avLst/>
          </a:prstGeom>
          <a:noFill/>
          <a:ln>
            <a:noFill/>
          </a:ln>
        </p:spPr>
        <p:txBody>
          <a:bodyPr anchorCtr="0" anchor="t" bIns="45725" lIns="45725" spcFirstLastPara="1" rIns="45725" wrap="square" tIns="45725">
            <a:noAutofit/>
          </a:bodyPr>
          <a:lstStyle/>
          <a:p>
            <a:pPr indent="-298450" lvl="0" marL="457200" rtl="0" algn="l">
              <a:lnSpc>
                <a:spcPct val="125000"/>
              </a:lnSpc>
              <a:spcBef>
                <a:spcPts val="0"/>
              </a:spcBef>
              <a:spcAft>
                <a:spcPts val="0"/>
              </a:spcAft>
              <a:buSzPts val="1100"/>
              <a:buFont typeface="Inter Light"/>
              <a:buChar char="-"/>
            </a:pPr>
            <a:r>
              <a:rPr lang="en" sz="1100">
                <a:latin typeface="Inter Light"/>
                <a:ea typeface="Inter Light"/>
                <a:cs typeface="Inter Light"/>
                <a:sym typeface="Inter Light"/>
              </a:rPr>
              <a:t>Detect suspicious behaviour</a:t>
            </a:r>
            <a:endParaRPr sz="1100">
              <a:latin typeface="Inter Light"/>
              <a:ea typeface="Inter Light"/>
              <a:cs typeface="Inter Light"/>
              <a:sym typeface="Inter Light"/>
            </a:endParaRPr>
          </a:p>
          <a:p>
            <a:pPr indent="-298450" lvl="0" marL="457200" rtl="0" algn="l">
              <a:lnSpc>
                <a:spcPct val="125000"/>
              </a:lnSpc>
              <a:spcBef>
                <a:spcPts val="0"/>
              </a:spcBef>
              <a:spcAft>
                <a:spcPts val="0"/>
              </a:spcAft>
              <a:buSzPts val="1100"/>
              <a:buFont typeface="Inter Light"/>
              <a:buChar char="-"/>
            </a:pPr>
            <a:r>
              <a:rPr lang="en" sz="1100">
                <a:latin typeface="Inter Light"/>
                <a:ea typeface="Inter Light"/>
                <a:cs typeface="Inter Light"/>
                <a:sym typeface="Inter Light"/>
              </a:rPr>
              <a:t>Least privileged policies</a:t>
            </a:r>
            <a:endParaRPr sz="1100">
              <a:latin typeface="Inter Light"/>
              <a:ea typeface="Inter Light"/>
              <a:cs typeface="Inter Light"/>
              <a:sym typeface="Inter Light"/>
            </a:endParaRPr>
          </a:p>
          <a:p>
            <a:pPr indent="-298450" lvl="0" marL="457200" rtl="0" algn="l">
              <a:lnSpc>
                <a:spcPct val="125000"/>
              </a:lnSpc>
              <a:spcBef>
                <a:spcPts val="0"/>
              </a:spcBef>
              <a:spcAft>
                <a:spcPts val="0"/>
              </a:spcAft>
              <a:buSzPts val="1100"/>
              <a:buFont typeface="Inter Light"/>
              <a:buChar char="-"/>
            </a:pPr>
            <a:r>
              <a:rPr lang="en" sz="1100">
                <a:latin typeface="Inter Light"/>
                <a:ea typeface="Inter Light"/>
                <a:cs typeface="Inter Light"/>
                <a:sym typeface="Inter Light"/>
              </a:rPr>
              <a:t>Preventative Security</a:t>
            </a:r>
            <a:endParaRPr sz="1100">
              <a:latin typeface="Inter Light"/>
              <a:ea typeface="Inter Light"/>
              <a:cs typeface="Inter Light"/>
              <a:sym typeface="Inter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51"/>
          <p:cNvPicPr preferRelativeResize="0"/>
          <p:nvPr/>
        </p:nvPicPr>
        <p:blipFill>
          <a:blip r:embed="rId3">
            <a:alphaModFix/>
          </a:blip>
          <a:stretch>
            <a:fillRect/>
          </a:stretch>
        </p:blipFill>
        <p:spPr>
          <a:xfrm>
            <a:off x="7342825" y="4616287"/>
            <a:ext cx="1325301" cy="125763"/>
          </a:xfrm>
          <a:prstGeom prst="rect">
            <a:avLst/>
          </a:prstGeom>
          <a:noFill/>
          <a:ln>
            <a:noFill/>
          </a:ln>
        </p:spPr>
      </p:pic>
      <p:sp>
        <p:nvSpPr>
          <p:cNvPr id="227" name="Google Shape;227;p51"/>
          <p:cNvSpPr txBox="1"/>
          <p:nvPr>
            <p:ph type="title"/>
          </p:nvPr>
        </p:nvSpPr>
        <p:spPr>
          <a:xfrm>
            <a:off x="475488" y="420625"/>
            <a:ext cx="7017300" cy="7758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Clr>
                <a:schemeClr val="dk1"/>
              </a:buClr>
              <a:buSzPts val="600"/>
              <a:buFont typeface="Arial"/>
              <a:buNone/>
            </a:pPr>
            <a:r>
              <a:rPr lang="en">
                <a:solidFill>
                  <a:srgbClr val="0A0B0F"/>
                </a:solidFill>
              </a:rPr>
              <a:t>Security Use Cases</a:t>
            </a:r>
            <a:endParaRPr>
              <a:solidFill>
                <a:srgbClr val="0A0B0F"/>
              </a:solidFill>
            </a:endParaRPr>
          </a:p>
        </p:txBody>
      </p:sp>
      <p:pic>
        <p:nvPicPr>
          <p:cNvPr id="228" name="Google Shape;228;p51"/>
          <p:cNvPicPr preferRelativeResize="0"/>
          <p:nvPr/>
        </p:nvPicPr>
        <p:blipFill>
          <a:blip r:embed="rId4">
            <a:alphaModFix/>
          </a:blip>
          <a:stretch>
            <a:fillRect/>
          </a:stretch>
        </p:blipFill>
        <p:spPr>
          <a:xfrm>
            <a:off x="551700" y="1196416"/>
            <a:ext cx="3978102" cy="2334810"/>
          </a:xfrm>
          <a:prstGeom prst="rect">
            <a:avLst/>
          </a:prstGeom>
          <a:noFill/>
          <a:ln>
            <a:noFill/>
          </a:ln>
        </p:spPr>
      </p:pic>
      <p:pic>
        <p:nvPicPr>
          <p:cNvPr id="229" name="Google Shape;229;p51"/>
          <p:cNvPicPr preferRelativeResize="0"/>
          <p:nvPr/>
        </p:nvPicPr>
        <p:blipFill>
          <a:blip r:embed="rId5">
            <a:alphaModFix/>
          </a:blip>
          <a:stretch>
            <a:fillRect/>
          </a:stretch>
        </p:blipFill>
        <p:spPr>
          <a:xfrm>
            <a:off x="4529800" y="1767175"/>
            <a:ext cx="4138326" cy="2437420"/>
          </a:xfrm>
          <a:prstGeom prst="rect">
            <a:avLst/>
          </a:prstGeom>
          <a:noFill/>
          <a:ln>
            <a:noFill/>
          </a:ln>
        </p:spPr>
      </p:pic>
      <p:sp>
        <p:nvSpPr>
          <p:cNvPr id="230" name="Google Shape;230;p51"/>
          <p:cNvSpPr txBox="1"/>
          <p:nvPr/>
        </p:nvSpPr>
        <p:spPr>
          <a:xfrm>
            <a:off x="1513213" y="3579044"/>
            <a:ext cx="2188800" cy="3234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500">
                <a:latin typeface="Inter SemiBold"/>
                <a:ea typeface="Inter SemiBold"/>
                <a:cs typeface="Inter SemiBold"/>
                <a:sym typeface="Inter SemiBold"/>
              </a:rPr>
              <a:t>Data Exfiltration</a:t>
            </a:r>
            <a:endParaRPr sz="1500">
              <a:latin typeface="Inter SemiBold"/>
              <a:ea typeface="Inter SemiBold"/>
              <a:cs typeface="Inter SemiBold"/>
              <a:sym typeface="Inter SemiBold"/>
            </a:endParaRPr>
          </a:p>
        </p:txBody>
      </p:sp>
      <p:sp>
        <p:nvSpPr>
          <p:cNvPr id="231" name="Google Shape;231;p51"/>
          <p:cNvSpPr txBox="1"/>
          <p:nvPr/>
        </p:nvSpPr>
        <p:spPr>
          <a:xfrm>
            <a:off x="5518976" y="1382600"/>
            <a:ext cx="2422200" cy="3234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500">
                <a:latin typeface="Inter SemiBold"/>
                <a:ea typeface="Inter SemiBold"/>
                <a:cs typeface="Inter SemiBold"/>
                <a:sym typeface="Inter SemiBold"/>
              </a:rPr>
              <a:t>File Integrity Monitoring</a:t>
            </a:r>
            <a:endParaRPr sz="1500">
              <a:latin typeface="Inter SemiBold"/>
              <a:ea typeface="Inter SemiBold"/>
              <a:cs typeface="Inter SemiBold"/>
              <a:sym typeface="Inter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52"/>
          <p:cNvPicPr preferRelativeResize="0"/>
          <p:nvPr/>
        </p:nvPicPr>
        <p:blipFill>
          <a:blip r:embed="rId3">
            <a:alphaModFix/>
          </a:blip>
          <a:stretch>
            <a:fillRect/>
          </a:stretch>
        </p:blipFill>
        <p:spPr>
          <a:xfrm>
            <a:off x="7342825" y="4616287"/>
            <a:ext cx="1325301" cy="125763"/>
          </a:xfrm>
          <a:prstGeom prst="rect">
            <a:avLst/>
          </a:prstGeom>
          <a:noFill/>
          <a:ln>
            <a:noFill/>
          </a:ln>
        </p:spPr>
      </p:pic>
      <p:sp>
        <p:nvSpPr>
          <p:cNvPr id="238" name="Google Shape;238;p52"/>
          <p:cNvSpPr txBox="1"/>
          <p:nvPr>
            <p:ph type="title"/>
          </p:nvPr>
        </p:nvSpPr>
        <p:spPr>
          <a:xfrm>
            <a:off x="475488" y="420625"/>
            <a:ext cx="7017300" cy="7758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Clr>
                <a:schemeClr val="dk1"/>
              </a:buClr>
              <a:buSzPts val="600"/>
              <a:buFont typeface="Arial"/>
              <a:buNone/>
            </a:pPr>
            <a:r>
              <a:rPr lang="en">
                <a:solidFill>
                  <a:srgbClr val="0A0B0F"/>
                </a:solidFill>
              </a:rPr>
              <a:t>Security Use Cases</a:t>
            </a:r>
            <a:endParaRPr>
              <a:solidFill>
                <a:srgbClr val="0A0B0F"/>
              </a:solidFill>
            </a:endParaRPr>
          </a:p>
        </p:txBody>
      </p:sp>
      <p:pic>
        <p:nvPicPr>
          <p:cNvPr id="239" name="Google Shape;239;p52"/>
          <p:cNvPicPr preferRelativeResize="0"/>
          <p:nvPr/>
        </p:nvPicPr>
        <p:blipFill>
          <a:blip r:embed="rId4">
            <a:alphaModFix/>
          </a:blip>
          <a:stretch>
            <a:fillRect/>
          </a:stretch>
        </p:blipFill>
        <p:spPr>
          <a:xfrm>
            <a:off x="475500" y="1245000"/>
            <a:ext cx="6859802" cy="1567560"/>
          </a:xfrm>
          <a:prstGeom prst="rect">
            <a:avLst/>
          </a:prstGeom>
          <a:noFill/>
          <a:ln>
            <a:noFill/>
          </a:ln>
        </p:spPr>
      </p:pic>
      <p:pic>
        <p:nvPicPr>
          <p:cNvPr id="240" name="Google Shape;240;p52"/>
          <p:cNvPicPr preferRelativeResize="0"/>
          <p:nvPr/>
        </p:nvPicPr>
        <p:blipFill>
          <a:blip r:embed="rId5">
            <a:alphaModFix/>
          </a:blip>
          <a:stretch>
            <a:fillRect/>
          </a:stretch>
        </p:blipFill>
        <p:spPr>
          <a:xfrm>
            <a:off x="1808325" y="2740846"/>
            <a:ext cx="6859802" cy="1664716"/>
          </a:xfrm>
          <a:prstGeom prst="rect">
            <a:avLst/>
          </a:prstGeom>
          <a:noFill/>
          <a:ln>
            <a:noFill/>
          </a:ln>
        </p:spPr>
      </p:pic>
      <p:sp>
        <p:nvSpPr>
          <p:cNvPr id="241" name="Google Shape;241;p52"/>
          <p:cNvSpPr txBox="1"/>
          <p:nvPr/>
        </p:nvSpPr>
        <p:spPr>
          <a:xfrm>
            <a:off x="475495" y="2861125"/>
            <a:ext cx="1284600" cy="3234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500">
                <a:latin typeface="Inter SemiBold"/>
                <a:ea typeface="Inter SemiBold"/>
                <a:cs typeface="Inter SemiBold"/>
                <a:sym typeface="Inter SemiBold"/>
              </a:rPr>
              <a:t>Capability Abuse</a:t>
            </a:r>
            <a:endParaRPr sz="1500">
              <a:latin typeface="Inter SemiBold"/>
              <a:ea typeface="Inter SemiBold"/>
              <a:cs typeface="Inter SemiBold"/>
              <a:sym typeface="Inter SemiBold"/>
            </a:endParaRPr>
          </a:p>
        </p:txBody>
      </p:sp>
      <p:sp>
        <p:nvSpPr>
          <p:cNvPr id="242" name="Google Shape;242;p52"/>
          <p:cNvSpPr txBox="1"/>
          <p:nvPr/>
        </p:nvSpPr>
        <p:spPr>
          <a:xfrm>
            <a:off x="7363170" y="2149025"/>
            <a:ext cx="1284600" cy="3234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500">
                <a:latin typeface="Inter SemiBold"/>
                <a:ea typeface="Inter SemiBold"/>
                <a:cs typeface="Inter SemiBold"/>
                <a:sym typeface="Inter SemiBold"/>
              </a:rPr>
              <a:t>Namespace Access</a:t>
            </a:r>
            <a:endParaRPr sz="1500">
              <a:latin typeface="Inter SemiBold"/>
              <a:ea typeface="Inter SemiBold"/>
              <a:cs typeface="Inter SemiBold"/>
              <a:sym typeface="Inter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53"/>
          <p:cNvSpPr/>
          <p:nvPr/>
        </p:nvSpPr>
        <p:spPr>
          <a:xfrm>
            <a:off x="3294338" y="1442488"/>
            <a:ext cx="2555700" cy="2827500"/>
          </a:xfrm>
          <a:prstGeom prst="roundRect">
            <a:avLst>
              <a:gd fmla="val 1590" name="adj"/>
            </a:avLst>
          </a:prstGeom>
          <a:solidFill>
            <a:srgbClr val="FFFFFF"/>
          </a:solidFill>
          <a:ln cap="flat" cmpd="sng" w="9525">
            <a:solidFill>
              <a:srgbClr val="E0E2E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49" name="Google Shape;249;p53"/>
          <p:cNvSpPr/>
          <p:nvPr/>
        </p:nvSpPr>
        <p:spPr>
          <a:xfrm>
            <a:off x="6112425" y="1442488"/>
            <a:ext cx="2555700" cy="2827500"/>
          </a:xfrm>
          <a:prstGeom prst="roundRect">
            <a:avLst>
              <a:gd fmla="val 1590" name="adj"/>
            </a:avLst>
          </a:prstGeom>
          <a:solidFill>
            <a:srgbClr val="FFFFFF"/>
          </a:solidFill>
          <a:ln cap="flat" cmpd="sng" w="9525">
            <a:solidFill>
              <a:srgbClr val="E0E2E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250" name="Google Shape;250;p53"/>
          <p:cNvPicPr preferRelativeResize="0"/>
          <p:nvPr/>
        </p:nvPicPr>
        <p:blipFill>
          <a:blip r:embed="rId3">
            <a:alphaModFix/>
          </a:blip>
          <a:stretch>
            <a:fillRect/>
          </a:stretch>
        </p:blipFill>
        <p:spPr>
          <a:xfrm>
            <a:off x="7342825" y="4616287"/>
            <a:ext cx="1325301" cy="125763"/>
          </a:xfrm>
          <a:prstGeom prst="rect">
            <a:avLst/>
          </a:prstGeom>
          <a:noFill/>
          <a:ln>
            <a:noFill/>
          </a:ln>
        </p:spPr>
      </p:pic>
      <p:sp>
        <p:nvSpPr>
          <p:cNvPr id="251" name="Google Shape;251;p53"/>
          <p:cNvSpPr txBox="1"/>
          <p:nvPr>
            <p:ph type="title"/>
          </p:nvPr>
        </p:nvSpPr>
        <p:spPr>
          <a:xfrm>
            <a:off x="475488" y="420625"/>
            <a:ext cx="7017300" cy="7758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Clr>
                <a:schemeClr val="dk1"/>
              </a:buClr>
              <a:buSzPts val="600"/>
              <a:buFont typeface="Arial"/>
              <a:buNone/>
            </a:pPr>
            <a:r>
              <a:rPr lang="en">
                <a:solidFill>
                  <a:srgbClr val="0A0B0F"/>
                </a:solidFill>
              </a:rPr>
              <a:t>eBPF became cross platform</a:t>
            </a:r>
            <a:endParaRPr>
              <a:solidFill>
                <a:srgbClr val="0A0B0F"/>
              </a:solidFill>
            </a:endParaRPr>
          </a:p>
        </p:txBody>
      </p:sp>
      <p:grpSp>
        <p:nvGrpSpPr>
          <p:cNvPr id="252" name="Google Shape;252;p53"/>
          <p:cNvGrpSpPr/>
          <p:nvPr/>
        </p:nvGrpSpPr>
        <p:grpSpPr>
          <a:xfrm>
            <a:off x="476250" y="1442488"/>
            <a:ext cx="2555700" cy="2827350"/>
            <a:chOff x="952500" y="3646975"/>
            <a:chExt cx="5111400" cy="5654700"/>
          </a:xfrm>
        </p:grpSpPr>
        <p:sp>
          <p:nvSpPr>
            <p:cNvPr id="253" name="Google Shape;253;p53"/>
            <p:cNvSpPr/>
            <p:nvPr/>
          </p:nvSpPr>
          <p:spPr>
            <a:xfrm>
              <a:off x="952500" y="3646975"/>
              <a:ext cx="5111400" cy="5654700"/>
            </a:xfrm>
            <a:prstGeom prst="roundRect">
              <a:avLst>
                <a:gd fmla="val 1590" name="adj"/>
              </a:avLst>
            </a:prstGeom>
            <a:solidFill>
              <a:srgbClr val="FFFFFF"/>
            </a:solidFill>
            <a:ln cap="flat" cmpd="sng" w="9525">
              <a:solidFill>
                <a:srgbClr val="E0E2E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54" name="Google Shape;254;p53"/>
            <p:cNvSpPr txBox="1"/>
            <p:nvPr/>
          </p:nvSpPr>
          <p:spPr>
            <a:xfrm>
              <a:off x="1245350" y="7959938"/>
              <a:ext cx="4377600" cy="6465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500">
                  <a:latin typeface="Inter SemiBold"/>
                  <a:ea typeface="Inter SemiBold"/>
                  <a:cs typeface="Inter SemiBold"/>
                  <a:sym typeface="Inter SemiBold"/>
                </a:rPr>
                <a:t>Windows Runtime recently</a:t>
              </a:r>
              <a:endParaRPr sz="1500">
                <a:latin typeface="Inter SemiBold"/>
                <a:ea typeface="Inter SemiBold"/>
                <a:cs typeface="Inter SemiBold"/>
                <a:sym typeface="Inter SemiBold"/>
              </a:endParaRPr>
            </a:p>
          </p:txBody>
        </p:sp>
      </p:grpSp>
      <p:sp>
        <p:nvSpPr>
          <p:cNvPr id="255" name="Google Shape;255;p53"/>
          <p:cNvSpPr txBox="1"/>
          <p:nvPr/>
        </p:nvSpPr>
        <p:spPr>
          <a:xfrm>
            <a:off x="3477775" y="3598894"/>
            <a:ext cx="2188800" cy="3234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500">
                <a:latin typeface="Inter SemiBold"/>
                <a:ea typeface="Inter SemiBold"/>
                <a:cs typeface="Inter SemiBold"/>
                <a:sym typeface="Inter SemiBold"/>
              </a:rPr>
              <a:t>Most Linux distributions</a:t>
            </a:r>
            <a:endParaRPr sz="1500">
              <a:latin typeface="Inter SemiBold"/>
              <a:ea typeface="Inter SemiBold"/>
              <a:cs typeface="Inter SemiBold"/>
              <a:sym typeface="Inter SemiBold"/>
            </a:endParaRPr>
          </a:p>
        </p:txBody>
      </p:sp>
      <p:pic>
        <p:nvPicPr>
          <p:cNvPr id="256" name="Google Shape;256;p53"/>
          <p:cNvPicPr preferRelativeResize="0"/>
          <p:nvPr/>
        </p:nvPicPr>
        <p:blipFill>
          <a:blip r:embed="rId4">
            <a:alphaModFix/>
          </a:blip>
          <a:stretch>
            <a:fillRect/>
          </a:stretch>
        </p:blipFill>
        <p:spPr>
          <a:xfrm>
            <a:off x="864187" y="2231650"/>
            <a:ext cx="1779825" cy="725850"/>
          </a:xfrm>
          <a:prstGeom prst="rect">
            <a:avLst/>
          </a:prstGeom>
          <a:noFill/>
          <a:ln>
            <a:noFill/>
          </a:ln>
        </p:spPr>
      </p:pic>
      <p:pic>
        <p:nvPicPr>
          <p:cNvPr id="257" name="Google Shape;257;p53"/>
          <p:cNvPicPr preferRelativeResize="0"/>
          <p:nvPr/>
        </p:nvPicPr>
        <p:blipFill>
          <a:blip r:embed="rId5">
            <a:alphaModFix/>
          </a:blip>
          <a:stretch>
            <a:fillRect/>
          </a:stretch>
        </p:blipFill>
        <p:spPr>
          <a:xfrm>
            <a:off x="3314363" y="1719458"/>
            <a:ext cx="2515650" cy="1738767"/>
          </a:xfrm>
          <a:prstGeom prst="rect">
            <a:avLst/>
          </a:prstGeom>
          <a:noFill/>
          <a:ln>
            <a:noFill/>
          </a:ln>
        </p:spPr>
      </p:pic>
      <p:sp>
        <p:nvSpPr>
          <p:cNvPr id="258" name="Google Shape;258;p53"/>
          <p:cNvSpPr txBox="1"/>
          <p:nvPr/>
        </p:nvSpPr>
        <p:spPr>
          <a:xfrm>
            <a:off x="6295875" y="3598894"/>
            <a:ext cx="2188800" cy="3234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500">
                <a:latin typeface="Inter SemiBold"/>
                <a:ea typeface="Inter SemiBold"/>
                <a:cs typeface="Inter SemiBold"/>
                <a:sym typeface="Inter SemiBold"/>
              </a:rPr>
              <a:t>Cloud providers</a:t>
            </a:r>
            <a:endParaRPr sz="1500">
              <a:latin typeface="Inter SemiBold"/>
              <a:ea typeface="Inter SemiBold"/>
              <a:cs typeface="Inter SemiBold"/>
              <a:sym typeface="Inter SemiBold"/>
            </a:endParaRPr>
          </a:p>
        </p:txBody>
      </p:sp>
      <p:pic>
        <p:nvPicPr>
          <p:cNvPr id="259" name="Google Shape;259;p53"/>
          <p:cNvPicPr preferRelativeResize="0"/>
          <p:nvPr/>
        </p:nvPicPr>
        <p:blipFill>
          <a:blip r:embed="rId6">
            <a:alphaModFix/>
          </a:blip>
          <a:stretch>
            <a:fillRect/>
          </a:stretch>
        </p:blipFill>
        <p:spPr>
          <a:xfrm>
            <a:off x="6211075" y="1795650"/>
            <a:ext cx="2374754" cy="1579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4"/>
          <p:cNvSpPr/>
          <p:nvPr/>
        </p:nvSpPr>
        <p:spPr>
          <a:xfrm>
            <a:off x="666750" y="2405063"/>
            <a:ext cx="8001000" cy="5715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t/>
            </a:r>
            <a:endParaRPr i="0" sz="1500" u="none" cap="none" strike="noStrike">
              <a:solidFill>
                <a:schemeClr val="dk1"/>
              </a:solidFill>
              <a:latin typeface="Inter Light"/>
              <a:ea typeface="Inter Light"/>
              <a:cs typeface="Inter Light"/>
              <a:sym typeface="Inter Light"/>
            </a:endParaRPr>
          </a:p>
        </p:txBody>
      </p:sp>
      <p:pic>
        <p:nvPicPr>
          <p:cNvPr id="266" name="Google Shape;266;p54"/>
          <p:cNvPicPr preferRelativeResize="0"/>
          <p:nvPr/>
        </p:nvPicPr>
        <p:blipFill>
          <a:blip r:embed="rId3">
            <a:alphaModFix/>
          </a:blip>
          <a:stretch>
            <a:fillRect/>
          </a:stretch>
        </p:blipFill>
        <p:spPr>
          <a:xfrm>
            <a:off x="7342825" y="4616287"/>
            <a:ext cx="1325301" cy="125763"/>
          </a:xfrm>
          <a:prstGeom prst="rect">
            <a:avLst/>
          </a:prstGeom>
          <a:noFill/>
          <a:ln>
            <a:noFill/>
          </a:ln>
        </p:spPr>
      </p:pic>
      <p:sp>
        <p:nvSpPr>
          <p:cNvPr id="267" name="Google Shape;267;p54"/>
          <p:cNvSpPr txBox="1"/>
          <p:nvPr>
            <p:ph idx="1" type="body"/>
          </p:nvPr>
        </p:nvSpPr>
        <p:spPr>
          <a:xfrm>
            <a:off x="475488" y="1372225"/>
            <a:ext cx="7490400" cy="31665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None/>
            </a:pPr>
            <a:r>
              <a:rPr lang="en"/>
              <a:t>Since eBPF became so powerful, Security Teams need to answer questions like:</a:t>
            </a:r>
            <a:endParaRPr/>
          </a:p>
          <a:p>
            <a:pPr indent="0" lvl="0" marL="0" rtl="0" algn="l">
              <a:spcBef>
                <a:spcPts val="600"/>
              </a:spcBef>
              <a:spcAft>
                <a:spcPts val="0"/>
              </a:spcAft>
              <a:buNone/>
            </a:pPr>
            <a:r>
              <a:rPr lang="en"/>
              <a:t>		</a:t>
            </a:r>
            <a:r>
              <a:rPr i="1" lang="en"/>
              <a:t>Who is watching eBPF?</a:t>
            </a:r>
            <a:endParaRPr i="1"/>
          </a:p>
          <a:p>
            <a:pPr indent="0" lvl="0" marL="0" rtl="0" algn="l">
              <a:spcBef>
                <a:spcPts val="600"/>
              </a:spcBef>
              <a:spcAft>
                <a:spcPts val="0"/>
              </a:spcAft>
              <a:buNone/>
            </a:pPr>
            <a:r>
              <a:t/>
            </a:r>
            <a:endParaRPr i="1"/>
          </a:p>
          <a:p>
            <a:pPr indent="0" lvl="0" marL="0" rtl="0" algn="l">
              <a:spcBef>
                <a:spcPts val="600"/>
              </a:spcBef>
              <a:spcAft>
                <a:spcPts val="0"/>
              </a:spcAft>
              <a:buNone/>
            </a:pPr>
            <a:r>
              <a:rPr lang="en"/>
              <a:t>To remain secure it’s really important to </a:t>
            </a:r>
            <a:r>
              <a:rPr i="1" lang="en"/>
              <a:t>keep track </a:t>
            </a:r>
            <a:r>
              <a:rPr lang="en"/>
              <a:t>and </a:t>
            </a:r>
            <a:r>
              <a:rPr i="1" lang="en"/>
              <a:t>audit:</a:t>
            </a:r>
            <a:endParaRPr i="1"/>
          </a:p>
          <a:p>
            <a:pPr indent="-323850" lvl="0" marL="457200" rtl="0" algn="l">
              <a:spcBef>
                <a:spcPts val="600"/>
              </a:spcBef>
              <a:spcAft>
                <a:spcPts val="0"/>
              </a:spcAft>
              <a:buSzPts val="1500"/>
              <a:buChar char="-"/>
            </a:pPr>
            <a:r>
              <a:rPr lang="en"/>
              <a:t>what BPF programs were loaded </a:t>
            </a:r>
            <a:endParaRPr/>
          </a:p>
          <a:p>
            <a:pPr indent="-323850" lvl="0" marL="457200" rtl="0" algn="l">
              <a:spcBef>
                <a:spcPts val="0"/>
              </a:spcBef>
              <a:spcAft>
                <a:spcPts val="0"/>
              </a:spcAft>
              <a:buSzPts val="1500"/>
              <a:buChar char="-"/>
            </a:pPr>
            <a:r>
              <a:rPr lang="en"/>
              <a:t>what BPF maps were created</a:t>
            </a:r>
            <a:endParaRPr/>
          </a:p>
        </p:txBody>
      </p:sp>
      <p:sp>
        <p:nvSpPr>
          <p:cNvPr id="268" name="Google Shape;268;p54"/>
          <p:cNvSpPr txBox="1"/>
          <p:nvPr>
            <p:ph type="title"/>
          </p:nvPr>
        </p:nvSpPr>
        <p:spPr>
          <a:xfrm>
            <a:off x="475488" y="420625"/>
            <a:ext cx="7017300" cy="9516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Clr>
                <a:schemeClr val="dk1"/>
              </a:buClr>
              <a:buSzPts val="600"/>
              <a:buFont typeface="Arial"/>
              <a:buNone/>
            </a:pPr>
            <a:r>
              <a:rPr lang="en">
                <a:solidFill>
                  <a:srgbClr val="0A0B0F"/>
                </a:solidFill>
              </a:rPr>
              <a:t>Motivation</a:t>
            </a:r>
            <a:endParaRPr>
              <a:solidFill>
                <a:srgbClr val="0A0B0F"/>
              </a:solidFill>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